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8" r:id="rId2"/>
    <p:sldId id="257" r:id="rId3"/>
    <p:sldId id="258" r:id="rId4"/>
    <p:sldId id="259" r:id="rId5"/>
    <p:sldId id="260" r:id="rId6"/>
    <p:sldId id="261" r:id="rId7"/>
    <p:sldId id="262" r:id="rId8"/>
    <p:sldId id="263" r:id="rId9"/>
    <p:sldId id="269" r:id="rId10"/>
    <p:sldId id="264" r:id="rId11"/>
    <p:sldId id="265" r:id="rId1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A5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1788" autoAdjust="0"/>
  </p:normalViewPr>
  <p:slideViewPr>
    <p:cSldViewPr snapToGrid="0">
      <p:cViewPr>
        <p:scale>
          <a:sx n="59" d="100"/>
          <a:sy n="59" d="100"/>
        </p:scale>
        <p:origin x="848" y="128"/>
      </p:cViewPr>
      <p:guideLst/>
    </p:cSldViewPr>
  </p:slideViewPr>
  <p:outlineViewPr>
    <p:cViewPr>
      <p:scale>
        <a:sx n="33" d="100"/>
        <a:sy n="33" d="100"/>
      </p:scale>
      <p:origin x="0" y="0"/>
    </p:cViewPr>
  </p:outlin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3B355B-5E12-4F55-81BC-4F04C657F130}" type="datetimeFigureOut">
              <a:rPr lang="sv-SE" smtClean="0"/>
              <a:t>2020-04-15</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AD6BCF-802F-41A3-9165-76397C8E86DA}" type="slidenum">
              <a:rPr lang="sv-SE" smtClean="0"/>
              <a:t>‹#›</a:t>
            </a:fld>
            <a:endParaRPr lang="sv-SE"/>
          </a:p>
        </p:txBody>
      </p:sp>
    </p:spTree>
    <p:extLst>
      <p:ext uri="{BB962C8B-B14F-4D97-AF65-F5344CB8AC3E}">
        <p14:creationId xmlns:p14="http://schemas.microsoft.com/office/powerpoint/2010/main" val="2599855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kern="1200" dirty="0">
                <a:solidFill>
                  <a:schemeClr val="tx1"/>
                </a:solidFill>
                <a:effectLst/>
                <a:latin typeface="+mn-lt"/>
                <a:ea typeface="+mn-ea"/>
                <a:cs typeface="+mn-cs"/>
              </a:rPr>
              <a:t>Bild </a:t>
            </a:r>
            <a:r>
              <a:rPr lang="sv-SE" sz="1200" b="1" kern="1200">
                <a:solidFill>
                  <a:schemeClr val="tx1"/>
                </a:solidFill>
                <a:effectLst/>
                <a:latin typeface="+mn-lt"/>
                <a:ea typeface="+mn-ea"/>
                <a:cs typeface="+mn-cs"/>
              </a:rPr>
              <a:t>1 Om </a:t>
            </a:r>
            <a:r>
              <a:rPr lang="sv-SE" sz="1200" b="1" kern="1200" dirty="0">
                <a:solidFill>
                  <a:schemeClr val="tx1"/>
                </a:solidFill>
                <a:effectLst/>
                <a:latin typeface="+mn-lt"/>
                <a:ea typeface="+mn-ea"/>
                <a:cs typeface="+mn-cs"/>
              </a:rPr>
              <a:t>tobakslagen</a:t>
            </a:r>
            <a:endParaRPr lang="sv-SE" sz="1200" kern="1200" dirty="0">
              <a:solidFill>
                <a:schemeClr val="tx1"/>
              </a:solidFill>
              <a:effectLst/>
              <a:latin typeface="+mn-lt"/>
              <a:ea typeface="+mn-ea"/>
              <a:cs typeface="+mn-cs"/>
            </a:endParaRPr>
          </a:p>
          <a:p>
            <a:r>
              <a:rPr lang="sv-SE" sz="1200" i="1" kern="1200" dirty="0">
                <a:solidFill>
                  <a:schemeClr val="tx1"/>
                </a:solidFill>
                <a:effectLst/>
                <a:latin typeface="+mn-lt"/>
                <a:ea typeface="+mn-ea"/>
                <a:cs typeface="+mn-cs"/>
              </a:rPr>
              <a:t>Den allra första tobakslagen infördes 1993 och skärptes redan 1994. Lagen har sedan fått olika tillägg och skärpts vid flera tillfällen.</a:t>
            </a:r>
            <a:r>
              <a:rPr lang="sv-SE" sz="1200" b="1" i="1" kern="1200" dirty="0">
                <a:solidFill>
                  <a:schemeClr val="tx1"/>
                </a:solidFill>
                <a:effectLst/>
                <a:latin typeface="+mn-lt"/>
                <a:ea typeface="+mn-ea"/>
                <a:cs typeface="+mn-cs"/>
              </a:rPr>
              <a:t> </a:t>
            </a:r>
            <a:br>
              <a:rPr lang="sv-SE" sz="1200" b="1" i="1" kern="1200" dirty="0">
                <a:solidFill>
                  <a:schemeClr val="tx1"/>
                </a:solidFill>
                <a:effectLst/>
                <a:latin typeface="+mn-lt"/>
                <a:ea typeface="+mn-ea"/>
                <a:cs typeface="+mn-cs"/>
              </a:rPr>
            </a:br>
            <a:endParaRPr lang="sv-SE" dirty="0"/>
          </a:p>
        </p:txBody>
      </p:sp>
      <p:sp>
        <p:nvSpPr>
          <p:cNvPr id="4" name="Platshållare för bildnummer 3"/>
          <p:cNvSpPr>
            <a:spLocks noGrp="1"/>
          </p:cNvSpPr>
          <p:nvPr>
            <p:ph type="sldNum" sz="quarter" idx="5"/>
          </p:nvPr>
        </p:nvSpPr>
        <p:spPr/>
        <p:txBody>
          <a:bodyPr/>
          <a:lstStyle/>
          <a:p>
            <a:fld id="{DCAD6BCF-802F-41A3-9165-76397C8E86DA}" type="slidenum">
              <a:rPr lang="sv-SE" smtClean="0"/>
              <a:t>1</a:t>
            </a:fld>
            <a:endParaRPr lang="sv-SE"/>
          </a:p>
        </p:txBody>
      </p:sp>
    </p:spTree>
    <p:extLst>
      <p:ext uri="{BB962C8B-B14F-4D97-AF65-F5344CB8AC3E}">
        <p14:creationId xmlns:p14="http://schemas.microsoft.com/office/powerpoint/2010/main" val="10420964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400" b="1" kern="1200" dirty="0">
                <a:solidFill>
                  <a:schemeClr val="tx1"/>
                </a:solidFill>
                <a:effectLst/>
                <a:latin typeface="+mn-lt"/>
                <a:ea typeface="+mn-ea"/>
                <a:cs typeface="+mn-cs"/>
              </a:rPr>
              <a:t>Bild 9 Övning: Hur kan vi hjälpas åt med att minska rökningen?</a:t>
            </a:r>
            <a:endParaRPr lang="sv-SE" sz="1400" kern="1200" dirty="0">
              <a:solidFill>
                <a:schemeClr val="tx1"/>
              </a:solidFill>
              <a:effectLst/>
              <a:latin typeface="+mn-lt"/>
              <a:ea typeface="+mn-ea"/>
              <a:cs typeface="+mn-cs"/>
            </a:endParaRPr>
          </a:p>
          <a:p>
            <a:r>
              <a:rPr lang="sv-SE" sz="1400" i="1" kern="1200" dirty="0">
                <a:solidFill>
                  <a:schemeClr val="tx1"/>
                </a:solidFill>
                <a:effectLst/>
                <a:latin typeface="+mn-lt"/>
                <a:ea typeface="+mn-ea"/>
                <a:cs typeface="+mn-cs"/>
              </a:rPr>
              <a:t>Instruktion till ledaren</a:t>
            </a:r>
            <a:r>
              <a:rPr lang="sv-SE" sz="1400" kern="1200" dirty="0">
                <a:solidFill>
                  <a:schemeClr val="tx1"/>
                </a:solidFill>
                <a:effectLst/>
                <a:latin typeface="+mn-lt"/>
                <a:ea typeface="+mn-ea"/>
                <a:cs typeface="+mn-cs"/>
              </a:rPr>
              <a:t>: Låt eleverna i grupper om fyra-sex personer diskutera och göra en sammanställning på blädderblockspapper om vad/hur vi i klassen/skolan kan hjälpas åt med för att minska rökningen. Gå igenom punkterna nedan i grupperna:</a:t>
            </a:r>
          </a:p>
          <a:p>
            <a:pPr lvl="0"/>
            <a:r>
              <a:rPr lang="sv-SE" sz="1400" kern="1200" dirty="0">
                <a:solidFill>
                  <a:schemeClr val="tx1"/>
                </a:solidFill>
                <a:effectLst/>
                <a:latin typeface="+mn-lt"/>
                <a:ea typeface="+mn-ea"/>
                <a:cs typeface="+mn-cs"/>
              </a:rPr>
              <a:t>* Röks det på vår skolgård? Om ja, vad kan vi göra för att ändra på det och vilka har ansvar för vad?</a:t>
            </a:r>
          </a:p>
          <a:p>
            <a:pPr lvl="0"/>
            <a:r>
              <a:rPr lang="sv-SE" sz="1400" kern="1200" dirty="0">
                <a:solidFill>
                  <a:schemeClr val="tx1"/>
                </a:solidFill>
                <a:effectLst/>
                <a:latin typeface="+mn-lt"/>
                <a:ea typeface="+mn-ea"/>
                <a:cs typeface="+mn-cs"/>
              </a:rPr>
              <a:t>* I vilka andra miljöer röks det som ni vet om? Vad kan man göra för att ändra på det och vilka kan göra det? </a:t>
            </a:r>
          </a:p>
          <a:p>
            <a:pPr lvl="0"/>
            <a:r>
              <a:rPr lang="sv-SE" sz="1400" kern="1200" dirty="0">
                <a:solidFill>
                  <a:schemeClr val="tx1"/>
                </a:solidFill>
                <a:effectLst/>
                <a:latin typeface="+mn-lt"/>
                <a:ea typeface="+mn-ea"/>
                <a:cs typeface="+mn-cs"/>
              </a:rPr>
              <a:t>* Vad är det bästa vi kan göra på skolan för att ungdomar inte ska börja röka eller snusa?</a:t>
            </a:r>
          </a:p>
          <a:p>
            <a:r>
              <a:rPr lang="sv-SE" sz="1400" kern="1200" dirty="0">
                <a:solidFill>
                  <a:schemeClr val="tx1"/>
                </a:solidFill>
                <a:effectLst/>
                <a:latin typeface="+mn-lt"/>
                <a:ea typeface="+mn-ea"/>
                <a:cs typeface="+mn-cs"/>
              </a:rPr>
              <a:t> </a:t>
            </a:r>
          </a:p>
          <a:p>
            <a:r>
              <a:rPr lang="sv-SE" sz="1400" kern="1200" dirty="0">
                <a:solidFill>
                  <a:schemeClr val="tx1"/>
                </a:solidFill>
                <a:effectLst/>
                <a:latin typeface="+mn-lt"/>
                <a:ea typeface="+mn-ea"/>
                <a:cs typeface="+mn-cs"/>
              </a:rPr>
              <a:t>Låt eleverna därefter sätta upp sina papper på väggen. Välj en frågeställning från varje grupp där de får berätta hur de tänkte. Alternativt, låt varje grupp själva välja en frågeställning de vill berätta om.</a:t>
            </a:r>
          </a:p>
          <a:p>
            <a:endParaRPr lang="sv-SE" sz="1400" b="1" i="1" dirty="0"/>
          </a:p>
          <a:p>
            <a:r>
              <a:rPr lang="sv-SE" sz="1400" b="1" i="1" kern="1200" dirty="0">
                <a:solidFill>
                  <a:schemeClr val="tx1"/>
                </a:solidFill>
                <a:effectLst/>
                <a:latin typeface="+mn-lt"/>
                <a:ea typeface="+mn-ea"/>
                <a:cs typeface="+mn-cs"/>
              </a:rPr>
              <a:t>Nedan finns några frågeställningar som du som ledare kan ha hjälp av i diskussionen med eleverna (fyll gärna på med egna anpassade till er skola)</a:t>
            </a:r>
          </a:p>
          <a:p>
            <a:pPr marL="171450" lvl="0" indent="-171450">
              <a:buFont typeface="Arial" panose="020B0604020202020204" pitchFamily="34" charset="0"/>
              <a:buChar char="•"/>
            </a:pPr>
            <a:r>
              <a:rPr lang="sv-SE" sz="1400" kern="1200" dirty="0">
                <a:solidFill>
                  <a:schemeClr val="tx1"/>
                </a:solidFill>
                <a:effectLst/>
                <a:latin typeface="+mn-lt"/>
                <a:ea typeface="+mn-ea"/>
                <a:cs typeface="+mn-cs"/>
              </a:rPr>
              <a:t>Vilka regler gäller på skolan, när det handlar om rökning och snusning? Vad känner ni som elever till?</a:t>
            </a:r>
          </a:p>
          <a:p>
            <a:pPr marL="171450" lvl="0" indent="-171450">
              <a:buFont typeface="Arial" panose="020B0604020202020204" pitchFamily="34" charset="0"/>
              <a:buChar char="•"/>
            </a:pPr>
            <a:r>
              <a:rPr lang="sv-SE" sz="1400" kern="1200" dirty="0">
                <a:solidFill>
                  <a:schemeClr val="tx1"/>
                </a:solidFill>
                <a:effectLst/>
                <a:latin typeface="+mn-lt"/>
                <a:ea typeface="+mn-ea"/>
                <a:cs typeface="+mn-cs"/>
              </a:rPr>
              <a:t>Finns askkoppar på skolans område?</a:t>
            </a:r>
          </a:p>
          <a:p>
            <a:pPr marL="171450" lvl="0" indent="-171450">
              <a:buFont typeface="Arial" panose="020B0604020202020204" pitchFamily="34" charset="0"/>
              <a:buChar char="•"/>
            </a:pPr>
            <a:r>
              <a:rPr lang="sv-SE" sz="1400" kern="1200" dirty="0">
                <a:solidFill>
                  <a:schemeClr val="tx1"/>
                </a:solidFill>
                <a:effectLst/>
                <a:latin typeface="+mn-lt"/>
                <a:ea typeface="+mn-ea"/>
                <a:cs typeface="+mn-cs"/>
              </a:rPr>
              <a:t>Hur ser det ut på skolan och skolgården, ser man fimpar, prillor och cigarettpaket där? Vems är ansvaret att se till att skolområdet är fritt från detta?</a:t>
            </a:r>
          </a:p>
          <a:p>
            <a:pPr marL="171450" lvl="0" indent="-171450">
              <a:buFont typeface="Arial" panose="020B0604020202020204" pitchFamily="34" charset="0"/>
              <a:buChar char="•"/>
            </a:pPr>
            <a:r>
              <a:rPr lang="sv-SE" sz="1400" kern="1200" dirty="0">
                <a:solidFill>
                  <a:schemeClr val="tx1"/>
                </a:solidFill>
                <a:effectLst/>
                <a:latin typeface="+mn-lt"/>
                <a:ea typeface="+mn-ea"/>
                <a:cs typeface="+mn-cs"/>
              </a:rPr>
              <a:t>Ser man mellan fingrarna när det gäller rökning och snusning på skolan – tillåter man detta, och finns någon informell rökruta?</a:t>
            </a:r>
          </a:p>
          <a:p>
            <a:pPr marL="171450" lvl="0" indent="-171450">
              <a:buFont typeface="Arial" panose="020B0604020202020204" pitchFamily="34" charset="0"/>
              <a:buChar char="•"/>
            </a:pPr>
            <a:r>
              <a:rPr lang="sv-SE" sz="1400" kern="1200" dirty="0">
                <a:solidFill>
                  <a:schemeClr val="tx1"/>
                </a:solidFill>
                <a:effectLst/>
                <a:latin typeface="+mn-lt"/>
                <a:ea typeface="+mn-ea"/>
                <a:cs typeface="+mn-cs"/>
              </a:rPr>
              <a:t>Röker eller snusar personal under skoltid, på lektioner? Vad tycker vi om det?</a:t>
            </a:r>
          </a:p>
          <a:p>
            <a:pPr marL="171450" lvl="0" indent="-171450">
              <a:buFont typeface="Arial" panose="020B0604020202020204" pitchFamily="34" charset="0"/>
              <a:buChar char="•"/>
            </a:pPr>
            <a:r>
              <a:rPr lang="sv-SE" sz="1400" kern="1200" dirty="0">
                <a:solidFill>
                  <a:schemeClr val="tx1"/>
                </a:solidFill>
                <a:effectLst/>
                <a:latin typeface="+mn-lt"/>
                <a:ea typeface="+mn-ea"/>
                <a:cs typeface="+mn-cs"/>
              </a:rPr>
              <a:t>Finns det skyltar och tydlig information om vad som gäller om tobaksbruk på skolan?</a:t>
            </a:r>
          </a:p>
          <a:p>
            <a:pPr marL="171450" lvl="0" indent="-171450">
              <a:buFont typeface="Arial" panose="020B0604020202020204" pitchFamily="34" charset="0"/>
              <a:buChar char="•"/>
            </a:pPr>
            <a:r>
              <a:rPr lang="sv-SE" sz="1400" kern="1200" dirty="0">
                <a:solidFill>
                  <a:schemeClr val="tx1"/>
                </a:solidFill>
                <a:effectLst/>
                <a:latin typeface="+mn-lt"/>
                <a:ea typeface="+mn-ea"/>
                <a:cs typeface="+mn-cs"/>
              </a:rPr>
              <a:t>Hur och när informeras elever och föräldrar/vårdnadshavare, om vad som gäller om rökning och snusning och kanske andra rök- och nikotinprodukter? </a:t>
            </a:r>
          </a:p>
          <a:p>
            <a:pPr marL="171450" lvl="0" indent="-171450">
              <a:buFont typeface="Arial" panose="020B0604020202020204" pitchFamily="34" charset="0"/>
              <a:buChar char="•"/>
            </a:pPr>
            <a:r>
              <a:rPr lang="sv-SE" sz="1400" kern="1200" dirty="0">
                <a:solidFill>
                  <a:schemeClr val="tx1"/>
                </a:solidFill>
                <a:effectLst/>
                <a:latin typeface="+mn-lt"/>
                <a:ea typeface="+mn-ea"/>
                <a:cs typeface="+mn-cs"/>
              </a:rPr>
              <a:t>Känner ni till om det finns rutiner för hur personalen ska agera när elever eller andra röker, snusar använder icke tillåtna produkter på skolan?</a:t>
            </a:r>
          </a:p>
          <a:p>
            <a:pPr marL="171450" lvl="0" indent="-171450">
              <a:buFont typeface="Arial" panose="020B0604020202020204" pitchFamily="34" charset="0"/>
              <a:buChar char="•"/>
            </a:pPr>
            <a:r>
              <a:rPr lang="sv-SE" sz="1400" kern="1200" dirty="0">
                <a:solidFill>
                  <a:schemeClr val="tx1"/>
                </a:solidFill>
                <a:effectLst/>
                <a:latin typeface="+mn-lt"/>
                <a:ea typeface="+mn-ea"/>
                <a:cs typeface="+mn-cs"/>
              </a:rPr>
              <a:t>Anser ni att den undervisningen ni får om tobakens skadeverkningar på hälsa, miljö, klimat mm är tillräcklig?</a:t>
            </a:r>
          </a:p>
          <a:p>
            <a:pPr marL="171450" lvl="0" indent="-171450">
              <a:buFont typeface="Arial" panose="020B0604020202020204" pitchFamily="34" charset="0"/>
              <a:buChar char="•"/>
            </a:pPr>
            <a:r>
              <a:rPr lang="sv-SE" sz="1400" kern="1200" dirty="0">
                <a:solidFill>
                  <a:schemeClr val="tx1"/>
                </a:solidFill>
                <a:effectLst/>
                <a:latin typeface="+mn-lt"/>
                <a:ea typeface="+mn-ea"/>
                <a:cs typeface="+mn-cs"/>
              </a:rPr>
              <a:t>Hur ser arbetet med Tobaksfri duo ut på er skola? Hur synliggörs arbetet och har ni aktiva elever och personal som arbetar med Tobaksfri duo? </a:t>
            </a:r>
          </a:p>
          <a:p>
            <a:pPr marL="171450" lvl="0" indent="-171450">
              <a:buFont typeface="Arial" panose="020B0604020202020204" pitchFamily="34" charset="0"/>
              <a:buChar char="•"/>
            </a:pPr>
            <a:r>
              <a:rPr lang="sv-SE" sz="1400" kern="1200" dirty="0">
                <a:solidFill>
                  <a:schemeClr val="tx1"/>
                </a:solidFill>
                <a:effectLst/>
                <a:latin typeface="+mn-lt"/>
                <a:ea typeface="+mn-ea"/>
                <a:cs typeface="+mn-cs"/>
              </a:rPr>
              <a:t>Vilka anser ni har ansvar för att skolans regler om tobak efterlevs och hur kan man hjälpas åt?</a:t>
            </a:r>
            <a:endParaRPr lang="sv-SE" sz="1400" dirty="0"/>
          </a:p>
        </p:txBody>
      </p:sp>
      <p:sp>
        <p:nvSpPr>
          <p:cNvPr id="4" name="Platshållare för bildnummer 3"/>
          <p:cNvSpPr>
            <a:spLocks noGrp="1"/>
          </p:cNvSpPr>
          <p:nvPr>
            <p:ph type="sldNum" sz="quarter" idx="5"/>
          </p:nvPr>
        </p:nvSpPr>
        <p:spPr/>
        <p:txBody>
          <a:bodyPr/>
          <a:lstStyle/>
          <a:p>
            <a:fld id="{DCAD6BCF-802F-41A3-9165-76397C8E86DA}" type="slidenum">
              <a:rPr lang="sv-SE" smtClean="0"/>
              <a:t>10</a:t>
            </a:fld>
            <a:endParaRPr lang="sv-SE"/>
          </a:p>
        </p:txBody>
      </p:sp>
    </p:spTree>
    <p:extLst>
      <p:ext uri="{BB962C8B-B14F-4D97-AF65-F5344CB8AC3E}">
        <p14:creationId xmlns:p14="http://schemas.microsoft.com/office/powerpoint/2010/main" val="22035019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kern="1200" dirty="0">
                <a:solidFill>
                  <a:schemeClr val="tx1"/>
                </a:solidFill>
                <a:effectLst/>
                <a:latin typeface="+mn-lt"/>
                <a:ea typeface="+mn-ea"/>
                <a:cs typeface="+mn-cs"/>
              </a:rPr>
              <a:t>Bild 10 Övning: Det bästa budskapet</a:t>
            </a:r>
            <a:endParaRPr lang="sv-SE" sz="1200" kern="1200" dirty="0">
              <a:solidFill>
                <a:schemeClr val="tx1"/>
              </a:solidFill>
              <a:effectLst/>
              <a:latin typeface="+mn-lt"/>
              <a:ea typeface="+mn-ea"/>
              <a:cs typeface="+mn-cs"/>
            </a:endParaRPr>
          </a:p>
          <a:p>
            <a:r>
              <a:rPr lang="sv-SE" sz="1200" i="1" kern="1200" dirty="0">
                <a:solidFill>
                  <a:schemeClr val="tx1"/>
                </a:solidFill>
                <a:effectLst/>
                <a:latin typeface="+mn-lt"/>
                <a:ea typeface="+mn-ea"/>
                <a:cs typeface="+mn-cs"/>
              </a:rPr>
              <a:t>Instruktion till ledaren</a:t>
            </a:r>
            <a:r>
              <a:rPr lang="sv-SE" sz="1200" kern="1200" dirty="0">
                <a:solidFill>
                  <a:schemeClr val="tx1"/>
                </a:solidFill>
                <a:effectLst/>
                <a:latin typeface="+mn-lt"/>
                <a:ea typeface="+mn-ea"/>
                <a:cs typeface="+mn-cs"/>
              </a:rPr>
              <a:t>: Låt eleverna arbeta i par. Ge eleverna en maxtid (förslagsvis 15 minuter) och be dem att tillsammans ”spåna fram” så många roliga och/eller tankeväckande inlägg med ett tobaksfritt budskap som möjligt som de skriver ner.</a:t>
            </a:r>
            <a:br>
              <a:rPr lang="sv-SE" sz="1200" kern="1200" dirty="0">
                <a:solidFill>
                  <a:schemeClr val="tx1"/>
                </a:solidFill>
                <a:effectLst/>
                <a:latin typeface="+mn-lt"/>
                <a:ea typeface="+mn-ea"/>
                <a:cs typeface="+mn-cs"/>
              </a:rPr>
            </a:br>
            <a:endParaRPr lang="sv-SE" sz="1200" kern="1200" dirty="0">
              <a:solidFill>
                <a:schemeClr val="tx1"/>
              </a:solidFill>
              <a:effectLst/>
              <a:latin typeface="+mn-lt"/>
              <a:ea typeface="+mn-ea"/>
              <a:cs typeface="+mn-cs"/>
            </a:endParaRPr>
          </a:p>
          <a:p>
            <a:r>
              <a:rPr lang="sv-SE" sz="1200" b="1" i="1" kern="1200" dirty="0">
                <a:solidFill>
                  <a:schemeClr val="tx1"/>
                </a:solidFill>
                <a:effectLst/>
                <a:latin typeface="+mn-lt"/>
                <a:ea typeface="+mn-ea"/>
                <a:cs typeface="+mn-cs"/>
              </a:rPr>
              <a:t>Hur och varför:</a:t>
            </a:r>
          </a:p>
          <a:p>
            <a:pPr lvl="0"/>
            <a:r>
              <a:rPr lang="sv-SE" sz="1200" kern="1200" dirty="0">
                <a:solidFill>
                  <a:schemeClr val="tx1"/>
                </a:solidFill>
                <a:effectLst/>
                <a:latin typeface="+mn-lt"/>
                <a:ea typeface="+mn-ea"/>
                <a:cs typeface="+mn-cs"/>
              </a:rPr>
              <a:t>* vår skola ska vara tobaksfri</a:t>
            </a:r>
          </a:p>
          <a:p>
            <a:pPr lvl="0"/>
            <a:r>
              <a:rPr lang="sv-SE" sz="1200" kern="1200" dirty="0">
                <a:solidFill>
                  <a:schemeClr val="tx1"/>
                </a:solidFill>
                <a:effectLst/>
                <a:latin typeface="+mn-lt"/>
                <a:ea typeface="+mn-ea"/>
                <a:cs typeface="+mn-cs"/>
              </a:rPr>
              <a:t>* alla miljöer ska vara tobaksfria</a:t>
            </a:r>
          </a:p>
          <a:p>
            <a:pPr lvl="0"/>
            <a:r>
              <a:rPr lang="sv-SE" sz="1200" kern="1200" dirty="0">
                <a:solidFill>
                  <a:schemeClr val="tx1"/>
                </a:solidFill>
                <a:effectLst/>
                <a:latin typeface="+mn-lt"/>
                <a:ea typeface="+mn-ea"/>
                <a:cs typeface="+mn-cs"/>
              </a:rPr>
              <a:t>* människor ska vara tobaksfria</a:t>
            </a:r>
          </a:p>
          <a:p>
            <a:r>
              <a:rPr lang="sv-SE" sz="1200" kern="1200" dirty="0">
                <a:solidFill>
                  <a:schemeClr val="tx1"/>
                </a:solidFill>
                <a:effectLst/>
                <a:latin typeface="+mn-lt"/>
                <a:ea typeface="+mn-ea"/>
                <a:cs typeface="+mn-cs"/>
              </a:rPr>
              <a:t> </a:t>
            </a:r>
          </a:p>
          <a:p>
            <a:r>
              <a:rPr lang="sv-SE" sz="1200" kern="1200" dirty="0">
                <a:solidFill>
                  <a:schemeClr val="tx1"/>
                </a:solidFill>
                <a:effectLst/>
                <a:latin typeface="+mn-lt"/>
                <a:ea typeface="+mn-ea"/>
                <a:cs typeface="+mn-cs"/>
              </a:rPr>
              <a:t>Ta in alla lappar från paren och blanda dem väl. Sätt ihop en större grupp med tre – fyra av paren, dela ut tre-fyra lappar till de nya grupperna och ge dem uppdraget att arbeta vidare med innehållen i budskapen. </a:t>
            </a:r>
          </a:p>
          <a:p>
            <a:r>
              <a:rPr lang="sv-SE" sz="1200" kern="1200" dirty="0">
                <a:solidFill>
                  <a:schemeClr val="tx1"/>
                </a:solidFill>
                <a:effectLst/>
                <a:latin typeface="+mn-lt"/>
                <a:ea typeface="+mn-ea"/>
                <a:cs typeface="+mn-cs"/>
              </a:rPr>
              <a:t>Om något av budskapen i de nya grupperna känns igen/är skrivet av dem själva, gör det inget, men det är roligt om det finns nya budskap i varje grupp.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effectLst/>
                <a:latin typeface="+mn-lt"/>
                <a:ea typeface="+mn-ea"/>
                <a:cs typeface="+mn-cs"/>
              </a:rPr>
              <a:t>Grupperna utser en sekreterare som skriver. Uppgiften nu är att gå igenom alla lappar, enas runt några budskap, och ge förslag på hur de ska användas, i vilket sammanhang och för vem. Budskapen kan skärpas till om gruppen tycker det behövs. </a:t>
            </a:r>
          </a:p>
          <a:p>
            <a:r>
              <a:rPr lang="sv-SE" sz="1200" kern="1200" dirty="0">
                <a:solidFill>
                  <a:schemeClr val="tx1"/>
                </a:solidFill>
                <a:effectLst/>
                <a:latin typeface="+mn-lt"/>
                <a:ea typeface="+mn-ea"/>
                <a:cs typeface="+mn-cs"/>
              </a:rPr>
              <a:t>Efter detta är gjort presenterar varje grupp sina förslag för övriga i klassen. </a:t>
            </a:r>
          </a:p>
          <a:p>
            <a:r>
              <a:rPr lang="sv-SE" sz="1200" kern="1200" dirty="0">
                <a:solidFill>
                  <a:schemeClr val="tx1"/>
                </a:solidFill>
                <a:effectLst/>
                <a:latin typeface="+mn-lt"/>
                <a:ea typeface="+mn-ea"/>
                <a:cs typeface="+mn-cs"/>
              </a:rPr>
              <a:t>Avslutningsvis kan hela klassen enas runt något av förslagen/budskapen som de tillsammans kommer överens om hur de ska gå vidare med för att genomföra.  </a:t>
            </a:r>
            <a:endParaRPr lang="sv-SE" dirty="0"/>
          </a:p>
        </p:txBody>
      </p:sp>
      <p:sp>
        <p:nvSpPr>
          <p:cNvPr id="4" name="Platshållare för bildnummer 3"/>
          <p:cNvSpPr>
            <a:spLocks noGrp="1"/>
          </p:cNvSpPr>
          <p:nvPr>
            <p:ph type="sldNum" sz="quarter" idx="5"/>
          </p:nvPr>
        </p:nvSpPr>
        <p:spPr/>
        <p:txBody>
          <a:bodyPr/>
          <a:lstStyle/>
          <a:p>
            <a:fld id="{DCAD6BCF-802F-41A3-9165-76397C8E86DA}" type="slidenum">
              <a:rPr lang="sv-SE" smtClean="0"/>
              <a:t>11</a:t>
            </a:fld>
            <a:endParaRPr lang="sv-SE"/>
          </a:p>
        </p:txBody>
      </p:sp>
    </p:spTree>
    <p:extLst>
      <p:ext uri="{BB962C8B-B14F-4D97-AF65-F5344CB8AC3E}">
        <p14:creationId xmlns:p14="http://schemas.microsoft.com/office/powerpoint/2010/main" val="3697362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kern="1200" dirty="0">
                <a:solidFill>
                  <a:schemeClr val="tx1"/>
                </a:solidFill>
                <a:effectLst/>
                <a:latin typeface="+mn-lt"/>
                <a:ea typeface="+mn-ea"/>
                <a:cs typeface="+mn-cs"/>
              </a:rPr>
              <a:t>Bild 2 Varför finns tobakslagen … egentligen? - </a:t>
            </a:r>
            <a:r>
              <a:rPr lang="sv-SE" sz="1200" b="1" i="1" kern="1200" dirty="0">
                <a:solidFill>
                  <a:schemeClr val="tx1"/>
                </a:solidFill>
                <a:effectLst/>
                <a:latin typeface="+mn-lt"/>
                <a:ea typeface="+mn-ea"/>
                <a:cs typeface="+mn-cs"/>
              </a:rPr>
              <a:t>Övning</a:t>
            </a:r>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I den här övningen ska vi titta närmare på vad vi vet och tror om bakgrunden till att vi har en tobakslag i Sverige. Vi ska göra en bild på tavlan över allt vi tillsammans kommer på.</a:t>
            </a:r>
          </a:p>
          <a:p>
            <a:r>
              <a:rPr lang="sv-SE" sz="1200" b="1" i="1" kern="1200" dirty="0">
                <a:solidFill>
                  <a:schemeClr val="tx1"/>
                </a:solidFill>
                <a:effectLst/>
                <a:latin typeface="+mn-lt"/>
                <a:ea typeface="+mn-ea"/>
                <a:cs typeface="+mn-cs"/>
              </a:rPr>
              <a:t>Instruktion till ledaren</a:t>
            </a:r>
            <a:r>
              <a:rPr lang="sv-SE" sz="1200" b="1" kern="1200" dirty="0">
                <a:solidFill>
                  <a:schemeClr val="tx1"/>
                </a:solidFill>
                <a:effectLst/>
                <a:latin typeface="+mn-lt"/>
                <a:ea typeface="+mn-ea"/>
                <a:cs typeface="+mn-cs"/>
              </a:rPr>
              <a:t>: </a:t>
            </a:r>
            <a:r>
              <a:rPr lang="sv-SE" sz="1200" kern="1200" dirty="0">
                <a:solidFill>
                  <a:schemeClr val="tx1"/>
                </a:solidFill>
                <a:effectLst/>
                <a:latin typeface="+mn-lt"/>
                <a:ea typeface="+mn-ea"/>
                <a:cs typeface="+mn-cs"/>
              </a:rPr>
              <a:t>Rita ett moln i mitten där du skriver ”Varför finns tobakslagen”. Utgå ifrån vad eleverna tror och vet, be dem ge alla exempel som de kan komma på. På pilar som du ritar utåt från molnet skriver du upp olika skäl som eleverna nämner. Utmana eleverna till att försöka komma på så mycket som möjligt som kan ge en bakgrund till att lagen finns. När du känner att inga fler förslag kommer från eleverna så är det dags för din summering. Gå då som ledare igenom de olika skälen som eleverna tänkte på. Om du vill, så komplettera med bakgrundsanledningar som eleverna inte nämnt men som du själv tänker på. Det handlar förstås främst om en rad olika hälsoskäl, miljöpåverkan, barnarbete mm.</a:t>
            </a:r>
            <a:endParaRPr lang="sv-SE" dirty="0"/>
          </a:p>
        </p:txBody>
      </p:sp>
      <p:sp>
        <p:nvSpPr>
          <p:cNvPr id="4" name="Platshållare för bildnummer 3"/>
          <p:cNvSpPr>
            <a:spLocks noGrp="1"/>
          </p:cNvSpPr>
          <p:nvPr>
            <p:ph type="sldNum" sz="quarter" idx="5"/>
          </p:nvPr>
        </p:nvSpPr>
        <p:spPr/>
        <p:txBody>
          <a:bodyPr/>
          <a:lstStyle/>
          <a:p>
            <a:fld id="{DCAD6BCF-802F-41A3-9165-76397C8E86DA}" type="slidenum">
              <a:rPr lang="sv-SE" smtClean="0"/>
              <a:t>2</a:t>
            </a:fld>
            <a:endParaRPr lang="sv-SE"/>
          </a:p>
        </p:txBody>
      </p:sp>
    </p:spTree>
    <p:extLst>
      <p:ext uri="{BB962C8B-B14F-4D97-AF65-F5344CB8AC3E}">
        <p14:creationId xmlns:p14="http://schemas.microsoft.com/office/powerpoint/2010/main" val="1607284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kern="1200" dirty="0">
                <a:solidFill>
                  <a:schemeClr val="tx1"/>
                </a:solidFill>
                <a:effectLst/>
                <a:latin typeface="+mn-lt"/>
                <a:ea typeface="+mn-ea"/>
                <a:cs typeface="+mn-cs"/>
              </a:rPr>
              <a:t>Bild 3 Det började redan på 1950-talet</a:t>
            </a:r>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Tobaken har använts i Sverige sedan 1600-talet, då det blev en stor importvara. Men först i mitten på förra århundradet så började de första vetenskapliga rapporterna komma och bli kända i Sverige om att rökning kunde leda till mycket allvarliga sjukdomar. På 1960-talet gjordes de första rökvaneundersökningarna i Sverige och tobaksinformation började ges. På 70-talet började det bli en politisk fråga, det förbjöds att använda människor i tobaksreklamen och varningstexter på cigarettpaketen infördes. Först på 1980-talet började det talas om att begränsa rökning i gemensamma lokaler. Men det tog tid innan vi fick en tobakslag.</a:t>
            </a:r>
          </a:p>
          <a:p>
            <a:endParaRPr lang="sv-SE" dirty="0"/>
          </a:p>
        </p:txBody>
      </p:sp>
      <p:sp>
        <p:nvSpPr>
          <p:cNvPr id="4" name="Platshållare för bildnummer 3"/>
          <p:cNvSpPr>
            <a:spLocks noGrp="1"/>
          </p:cNvSpPr>
          <p:nvPr>
            <p:ph type="sldNum" sz="quarter" idx="5"/>
          </p:nvPr>
        </p:nvSpPr>
        <p:spPr/>
        <p:txBody>
          <a:bodyPr/>
          <a:lstStyle/>
          <a:p>
            <a:fld id="{DCAD6BCF-802F-41A3-9165-76397C8E86DA}" type="slidenum">
              <a:rPr lang="sv-SE" smtClean="0"/>
              <a:t>3</a:t>
            </a:fld>
            <a:endParaRPr lang="sv-SE"/>
          </a:p>
        </p:txBody>
      </p:sp>
    </p:spTree>
    <p:extLst>
      <p:ext uri="{BB962C8B-B14F-4D97-AF65-F5344CB8AC3E}">
        <p14:creationId xmlns:p14="http://schemas.microsoft.com/office/powerpoint/2010/main" val="31268864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kern="1200" dirty="0">
                <a:solidFill>
                  <a:schemeClr val="tx1"/>
                </a:solidFill>
                <a:effectLst/>
                <a:latin typeface="+mn-lt"/>
                <a:ea typeface="+mn-ea"/>
                <a:cs typeface="+mn-cs"/>
              </a:rPr>
              <a:t>Bild 4 Och på 1990-talet kom tobakslagstiftningen …</a:t>
            </a:r>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Det tog alltså flera årtionden från det att man visste att rökning kunde ge allvarliga sjukdomar till dess att den första tobakslagen infördes i Sverige 1993.  Efter det har lagen skärpts vid flera tillfällen. 1994 kom förbudet om rökning i vissa allmänna lokaler och områden, som på skolor. Och i den senaste tobakslagen som infördes sommaren 2019, kom beslutet om fler rökfria miljöer, då rökning förbjöds i fler utomhusmiljöer.</a:t>
            </a:r>
          </a:p>
          <a:p>
            <a:r>
              <a:rPr lang="sv-SE" sz="1200" kern="1200" dirty="0">
                <a:solidFill>
                  <a:schemeClr val="tx1"/>
                </a:solidFill>
                <a:effectLst/>
                <a:latin typeface="+mn-lt"/>
                <a:ea typeface="+mn-ea"/>
                <a:cs typeface="+mn-cs"/>
              </a:rPr>
              <a:t>Vilka känner eleverna till?</a:t>
            </a:r>
            <a:br>
              <a:rPr lang="sv-SE" sz="1200" kern="1200" dirty="0">
                <a:solidFill>
                  <a:schemeClr val="tx1"/>
                </a:solidFill>
                <a:effectLst/>
                <a:latin typeface="+mn-lt"/>
                <a:ea typeface="+mn-ea"/>
                <a:cs typeface="+mn-cs"/>
              </a:rPr>
            </a:br>
            <a:r>
              <a:rPr lang="sv-SE" sz="1200" kern="1200" dirty="0">
                <a:solidFill>
                  <a:schemeClr val="tx1"/>
                </a:solidFill>
                <a:effectLst/>
                <a:latin typeface="+mn-lt"/>
                <a:ea typeface="+mn-ea"/>
                <a:cs typeface="+mn-cs"/>
              </a:rPr>
              <a:t>På bild 7 återkommer vi till den senaste lagstiftningen och de nya rökfria miljöerna.</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effectLst/>
                <a:latin typeface="+mn-lt"/>
                <a:ea typeface="+mn-ea"/>
                <a:cs typeface="+mn-cs"/>
              </a:rPr>
              <a:t>(Kan vara bra att poängtera dessa områden som rökfria miljöer och inte som förbjudna områden)</a:t>
            </a:r>
          </a:p>
          <a:p>
            <a:endParaRPr lang="sv-SE" dirty="0"/>
          </a:p>
        </p:txBody>
      </p:sp>
      <p:sp>
        <p:nvSpPr>
          <p:cNvPr id="4" name="Platshållare för bildnummer 3"/>
          <p:cNvSpPr>
            <a:spLocks noGrp="1"/>
          </p:cNvSpPr>
          <p:nvPr>
            <p:ph type="sldNum" sz="quarter" idx="5"/>
          </p:nvPr>
        </p:nvSpPr>
        <p:spPr/>
        <p:txBody>
          <a:bodyPr/>
          <a:lstStyle/>
          <a:p>
            <a:fld id="{DCAD6BCF-802F-41A3-9165-76397C8E86DA}" type="slidenum">
              <a:rPr lang="sv-SE" smtClean="0"/>
              <a:t>4</a:t>
            </a:fld>
            <a:endParaRPr lang="sv-SE"/>
          </a:p>
        </p:txBody>
      </p:sp>
    </p:spTree>
    <p:extLst>
      <p:ext uri="{BB962C8B-B14F-4D97-AF65-F5344CB8AC3E}">
        <p14:creationId xmlns:p14="http://schemas.microsoft.com/office/powerpoint/2010/main" val="1220763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kern="1200" dirty="0">
                <a:solidFill>
                  <a:schemeClr val="tx1"/>
                </a:solidFill>
                <a:effectLst/>
                <a:latin typeface="+mn-lt"/>
                <a:ea typeface="+mn-ea"/>
                <a:cs typeface="+mn-cs"/>
              </a:rPr>
              <a:t>Bild 5 Vad innebär tobakslagen när det gäller försäljning?</a:t>
            </a:r>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1997 kompletterades den första tobakslagen med en åldersgräns vid försäljning av tobak. </a:t>
            </a:r>
          </a:p>
          <a:p>
            <a:r>
              <a:rPr lang="sv-SE" sz="1200" kern="1200" dirty="0">
                <a:solidFill>
                  <a:schemeClr val="tx1"/>
                </a:solidFill>
                <a:effectLst/>
                <a:latin typeface="+mn-lt"/>
                <a:ea typeface="+mn-ea"/>
                <a:cs typeface="+mn-cs"/>
              </a:rPr>
              <a:t>Om lagen inte efterlevs och tobak säljs till någon som är under 18 riskerar personen som sålt tobaken att bli dömd till böter eller fängelse. Handlaren/företaget riskerar samtidigt en sanktion i form av varning eller vite som kan bestå av ett högt belopp som ska betalas till kommunen om lagen ej följs. </a:t>
            </a:r>
          </a:p>
          <a:p>
            <a:endParaRPr lang="sv-SE" dirty="0"/>
          </a:p>
        </p:txBody>
      </p:sp>
      <p:sp>
        <p:nvSpPr>
          <p:cNvPr id="4" name="Platshållare för bildnummer 3"/>
          <p:cNvSpPr>
            <a:spLocks noGrp="1"/>
          </p:cNvSpPr>
          <p:nvPr>
            <p:ph type="sldNum" sz="quarter" idx="5"/>
          </p:nvPr>
        </p:nvSpPr>
        <p:spPr/>
        <p:txBody>
          <a:bodyPr/>
          <a:lstStyle/>
          <a:p>
            <a:fld id="{DCAD6BCF-802F-41A3-9165-76397C8E86DA}" type="slidenum">
              <a:rPr lang="sv-SE" smtClean="0"/>
              <a:t>5</a:t>
            </a:fld>
            <a:endParaRPr lang="sv-SE"/>
          </a:p>
        </p:txBody>
      </p:sp>
    </p:spTree>
    <p:extLst>
      <p:ext uri="{BB962C8B-B14F-4D97-AF65-F5344CB8AC3E}">
        <p14:creationId xmlns:p14="http://schemas.microsoft.com/office/powerpoint/2010/main" val="1232119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kern="1200" dirty="0">
                <a:solidFill>
                  <a:schemeClr val="tx1"/>
                </a:solidFill>
                <a:effectLst/>
                <a:latin typeface="+mn-lt"/>
                <a:ea typeface="+mn-ea"/>
                <a:cs typeface="+mn-cs"/>
              </a:rPr>
              <a:t>Bild 6 Vad innebär tobakslagen för skolorna?</a:t>
            </a:r>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Ingen rökning i skollokaler och på skolgårdar får förekomma. Förbudet gäller både ungdomar och vuxna från lågstadieskolor till och med gymnasiet. Man får inte upplåta plats för rökning utanför skolgården Enligt den nya tobakslagen kan man till och med avvisa de som inte följer lagen från området. Det är rektor som är ytterst ansvarig för att lagen efterlevs. Men alla har ett ansvar, inte bara vuxna utan också alla elever. Om många röker på skolan så riskerar rökningen att öka. Alla är förebild för någon och om man som äldre elev röker på skolgården så kan man påverka andra och yngre att pröva, så att fler börjar röka. Om man däremot är tobaksfri så fungerar man som en tobaksfri förebild för andra och kan i det vara en särskilt viktig förebild för yngre. För de som försöker sluta med tobak så är det ett stöd om miljön där de är på dagarna är tobaksfri.</a:t>
            </a:r>
          </a:p>
          <a:p>
            <a:endParaRPr lang="sv-SE" dirty="0"/>
          </a:p>
        </p:txBody>
      </p:sp>
      <p:sp>
        <p:nvSpPr>
          <p:cNvPr id="4" name="Platshållare för bildnummer 3"/>
          <p:cNvSpPr>
            <a:spLocks noGrp="1"/>
          </p:cNvSpPr>
          <p:nvPr>
            <p:ph type="sldNum" sz="quarter" idx="5"/>
          </p:nvPr>
        </p:nvSpPr>
        <p:spPr/>
        <p:txBody>
          <a:bodyPr/>
          <a:lstStyle/>
          <a:p>
            <a:fld id="{DCAD6BCF-802F-41A3-9165-76397C8E86DA}" type="slidenum">
              <a:rPr lang="sv-SE" smtClean="0"/>
              <a:t>6</a:t>
            </a:fld>
            <a:endParaRPr lang="sv-SE"/>
          </a:p>
        </p:txBody>
      </p:sp>
    </p:spTree>
    <p:extLst>
      <p:ext uri="{BB962C8B-B14F-4D97-AF65-F5344CB8AC3E}">
        <p14:creationId xmlns:p14="http://schemas.microsoft.com/office/powerpoint/2010/main" val="686113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kern="1200" dirty="0">
                <a:solidFill>
                  <a:schemeClr val="tx1"/>
                </a:solidFill>
                <a:effectLst/>
                <a:latin typeface="+mn-lt"/>
                <a:ea typeface="+mn-ea"/>
                <a:cs typeface="+mn-cs"/>
              </a:rPr>
              <a:t>Bild 7 Sommaren 2019 kom en ny lag mot rökning i utomhusområden</a:t>
            </a:r>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Den nya lagen tillåter inte precis som tidigare lagstiftning rökning i lokaler för barnomsorg, skolverksamhet eller annan verksamhet för barn eller ungdom samt på skolgårdar och på motsvarande områden utomhus vid förskolor och fritidshem. Men i den nya lagen är det beslutat om fler rökfria utomhusområden än tidigare, som vid entréer till vissa lokaler och andra utrymmen som allmänheten har tillträde till. Det är till exempel följande områden:</a:t>
            </a:r>
          </a:p>
          <a:p>
            <a:pPr lvl="0"/>
            <a:r>
              <a:rPr lang="sv-SE" sz="1200" kern="1200" dirty="0">
                <a:solidFill>
                  <a:schemeClr val="tx1"/>
                </a:solidFill>
                <a:effectLst/>
                <a:latin typeface="+mn-lt"/>
                <a:ea typeface="+mn-ea"/>
                <a:cs typeface="+mn-cs"/>
              </a:rPr>
              <a:t>Områden i anslutning till färdmedel som finns utomhus, t. ex. perronger, busshållplatser och taxizoner. </a:t>
            </a:r>
          </a:p>
          <a:p>
            <a:pPr lvl="0"/>
            <a:r>
              <a:rPr lang="sv-SE" sz="1200" kern="1200" dirty="0">
                <a:solidFill>
                  <a:schemeClr val="tx1"/>
                </a:solidFill>
                <a:effectLst/>
                <a:latin typeface="+mn-lt"/>
                <a:ea typeface="+mn-ea"/>
                <a:cs typeface="+mn-cs"/>
              </a:rPr>
              <a:t>På uteserveringar utanför t. ex. restauranger och kaféer.</a:t>
            </a:r>
          </a:p>
          <a:p>
            <a:pPr lvl="0"/>
            <a:r>
              <a:rPr lang="sv-SE" sz="1200" kern="1200" dirty="0">
                <a:solidFill>
                  <a:schemeClr val="tx1"/>
                </a:solidFill>
                <a:effectLst/>
                <a:latin typeface="+mn-lt"/>
                <a:ea typeface="+mn-ea"/>
                <a:cs typeface="+mn-cs"/>
              </a:rPr>
              <a:t>Inom inhägnade platser utomhus som huvudsakligen är avsedda för idrottsutövning, dvs. idrottsanläggningar. </a:t>
            </a:r>
          </a:p>
          <a:p>
            <a:pPr lvl="0"/>
            <a:r>
              <a:rPr lang="sv-SE" sz="1200" kern="1200" dirty="0">
                <a:solidFill>
                  <a:schemeClr val="tx1"/>
                </a:solidFill>
                <a:effectLst/>
                <a:latin typeface="+mn-lt"/>
                <a:ea typeface="+mn-ea"/>
                <a:cs typeface="+mn-cs"/>
              </a:rPr>
              <a:t>På lekplatser</a:t>
            </a:r>
          </a:p>
          <a:p>
            <a:pPr lvl="0"/>
            <a:r>
              <a:rPr lang="sv-SE" sz="1200" kern="1200" dirty="0">
                <a:solidFill>
                  <a:schemeClr val="tx1"/>
                </a:solidFill>
                <a:effectLst/>
                <a:latin typeface="+mn-lt"/>
                <a:ea typeface="+mn-ea"/>
                <a:cs typeface="+mn-cs"/>
              </a:rPr>
              <a:t>Vid entréer till allmänna lokaler som t. ex. restauranger, järnvägsstationer och lokaler för hälso-och sjukvård.</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effectLst/>
                <a:latin typeface="+mn-lt"/>
                <a:ea typeface="+mn-ea"/>
                <a:cs typeface="+mn-cs"/>
              </a:rPr>
              <a:t>(Kan vara bra att poängtera dessa områden som rökfria miljöer och inte som förbjudna områden )</a:t>
            </a:r>
          </a:p>
          <a:p>
            <a:endParaRPr lang="sv-SE" dirty="0"/>
          </a:p>
        </p:txBody>
      </p:sp>
      <p:sp>
        <p:nvSpPr>
          <p:cNvPr id="4" name="Platshållare för bildnummer 3"/>
          <p:cNvSpPr>
            <a:spLocks noGrp="1"/>
          </p:cNvSpPr>
          <p:nvPr>
            <p:ph type="sldNum" sz="quarter" idx="5"/>
          </p:nvPr>
        </p:nvSpPr>
        <p:spPr/>
        <p:txBody>
          <a:bodyPr/>
          <a:lstStyle/>
          <a:p>
            <a:fld id="{DCAD6BCF-802F-41A3-9165-76397C8E86DA}" type="slidenum">
              <a:rPr lang="sv-SE" smtClean="0"/>
              <a:t>7</a:t>
            </a:fld>
            <a:endParaRPr lang="sv-SE"/>
          </a:p>
        </p:txBody>
      </p:sp>
    </p:spTree>
    <p:extLst>
      <p:ext uri="{BB962C8B-B14F-4D97-AF65-F5344CB8AC3E}">
        <p14:creationId xmlns:p14="http://schemas.microsoft.com/office/powerpoint/2010/main" val="17033112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kern="1200" dirty="0">
                <a:solidFill>
                  <a:schemeClr val="tx1"/>
                </a:solidFill>
                <a:effectLst/>
                <a:latin typeface="+mn-lt"/>
                <a:ea typeface="+mn-ea"/>
                <a:cs typeface="+mn-cs"/>
              </a:rPr>
              <a:t>Bild 8 Tobakslagen</a:t>
            </a:r>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Lagen är en skyddslag, den finns bland annat till för att skydda barn och ungdomar. Den ska också skydda alla så att ingen ofrivilligt utsätts för andras rök. Lagen ska minska hälsorisker och olägenheter från tobaksbruk och liknande produkter som olika varianter av elektroniska cigaretter och vattenpipa. Det är både en medicinsk och en social skyddslag.</a:t>
            </a:r>
          </a:p>
          <a:p>
            <a:endParaRPr lang="sv-SE" dirty="0"/>
          </a:p>
        </p:txBody>
      </p:sp>
      <p:sp>
        <p:nvSpPr>
          <p:cNvPr id="4" name="Platshållare för bildnummer 3"/>
          <p:cNvSpPr>
            <a:spLocks noGrp="1"/>
          </p:cNvSpPr>
          <p:nvPr>
            <p:ph type="sldNum" sz="quarter" idx="5"/>
          </p:nvPr>
        </p:nvSpPr>
        <p:spPr/>
        <p:txBody>
          <a:bodyPr/>
          <a:lstStyle/>
          <a:p>
            <a:fld id="{DCAD6BCF-802F-41A3-9165-76397C8E86DA}" type="slidenum">
              <a:rPr lang="sv-SE" smtClean="0"/>
              <a:t>8</a:t>
            </a:fld>
            <a:endParaRPr lang="sv-SE"/>
          </a:p>
        </p:txBody>
      </p:sp>
    </p:spTree>
    <p:extLst>
      <p:ext uri="{BB962C8B-B14F-4D97-AF65-F5344CB8AC3E}">
        <p14:creationId xmlns:p14="http://schemas.microsoft.com/office/powerpoint/2010/main" val="14737913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kern="1200" dirty="0">
                <a:solidFill>
                  <a:schemeClr val="tx1"/>
                </a:solidFill>
                <a:effectLst/>
                <a:latin typeface="+mn-lt"/>
                <a:ea typeface="+mn-ea"/>
                <a:cs typeface="+mn-cs"/>
              </a:rPr>
              <a:t>Bild 9 Tobakslagen i Norge</a:t>
            </a:r>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2014 beslutade regeringen i Norge att skolan skulle vara helt tobaksfri, inga tobaks eller nikotinprodukter är tillåtna under skoldagen. I Sverige har A Non Smoking Generation sedan 2008 tillsammans med flera andra arbetat för att en tobaksfri skoltid även ska lagstiftas om i Sverige. De har också tillsammans med några skolor och kommuner arbetat genomfört tobaksfri skoltid med resultatet att tobaksbruket gått ner nästan till noll. I Sverige har många kommuner och skolor bestämt att elever varken får snusa eller röka under skoltid, men eftersom det inte finns någon lagstiftning är det upp till varje kommun eller skola att besluta om detta och oftast gäller det bara eleverna. </a:t>
            </a:r>
            <a:br>
              <a:rPr lang="sv-SE" sz="1200" kern="1200" dirty="0">
                <a:solidFill>
                  <a:schemeClr val="tx1"/>
                </a:solidFill>
                <a:effectLst/>
                <a:latin typeface="+mn-lt"/>
                <a:ea typeface="+mn-ea"/>
                <a:cs typeface="+mn-cs"/>
              </a:rPr>
            </a:br>
            <a:r>
              <a:rPr lang="sv-SE" sz="1200" b="1" i="1" kern="1200" dirty="0">
                <a:solidFill>
                  <a:schemeClr val="tx1"/>
                </a:solidFill>
                <a:effectLst/>
                <a:latin typeface="+mn-lt"/>
                <a:ea typeface="+mn-ea"/>
                <a:cs typeface="+mn-cs"/>
              </a:rPr>
              <a:t>Visa gärna NSG:s film! </a:t>
            </a:r>
            <a:br>
              <a:rPr lang="sv-SE" sz="1200" b="1" i="1" kern="1200" dirty="0">
                <a:solidFill>
                  <a:schemeClr val="tx1"/>
                </a:solidFill>
                <a:effectLst/>
                <a:latin typeface="+mn-lt"/>
                <a:ea typeface="+mn-ea"/>
                <a:cs typeface="+mn-cs"/>
              </a:rPr>
            </a:br>
            <a:r>
              <a:rPr lang="sv-SE" sz="1200" b="0" i="0" kern="1200" dirty="0">
                <a:solidFill>
                  <a:schemeClr val="tx1"/>
                </a:solidFill>
                <a:effectLst/>
                <a:latin typeface="+mn-lt"/>
                <a:ea typeface="+mn-ea"/>
                <a:cs typeface="+mn-cs"/>
              </a:rPr>
              <a:t>På nästa bild kommer en längre övning med låt gärna eleverna uttrycka vad de tänker om Tobaksfri skoltid i Norge och hur de önskar att det var på deras skola och i Sverige.</a:t>
            </a:r>
          </a:p>
        </p:txBody>
      </p:sp>
      <p:sp>
        <p:nvSpPr>
          <p:cNvPr id="4" name="Platshållare för bildnummer 3"/>
          <p:cNvSpPr>
            <a:spLocks noGrp="1"/>
          </p:cNvSpPr>
          <p:nvPr>
            <p:ph type="sldNum" sz="quarter" idx="5"/>
          </p:nvPr>
        </p:nvSpPr>
        <p:spPr/>
        <p:txBody>
          <a:bodyPr/>
          <a:lstStyle/>
          <a:p>
            <a:fld id="{DCAD6BCF-802F-41A3-9165-76397C8E86DA}" type="slidenum">
              <a:rPr lang="sv-SE" smtClean="0"/>
              <a:t>9</a:t>
            </a:fld>
            <a:endParaRPr lang="sv-SE"/>
          </a:p>
        </p:txBody>
      </p:sp>
    </p:spTree>
    <p:extLst>
      <p:ext uri="{BB962C8B-B14F-4D97-AF65-F5344CB8AC3E}">
        <p14:creationId xmlns:p14="http://schemas.microsoft.com/office/powerpoint/2010/main" val="15442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6618852-3FD2-4100-974A-74350B56CEFE}"/>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60AA01CA-B9D9-4927-91E9-477A9B7FA9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FDC455FE-F3BF-41E3-A8F1-C954CBBE1546}"/>
              </a:ext>
            </a:extLst>
          </p:cNvPr>
          <p:cNvSpPr>
            <a:spLocks noGrp="1"/>
          </p:cNvSpPr>
          <p:nvPr>
            <p:ph type="dt" sz="half" idx="10"/>
          </p:nvPr>
        </p:nvSpPr>
        <p:spPr/>
        <p:txBody>
          <a:bodyPr/>
          <a:lstStyle/>
          <a:p>
            <a:fld id="{58A27F14-BEA2-4F26-8F63-27F2D3CEAEA0}" type="datetimeFigureOut">
              <a:rPr lang="sv-SE" smtClean="0"/>
              <a:t>2020-04-15</a:t>
            </a:fld>
            <a:endParaRPr lang="sv-SE"/>
          </a:p>
        </p:txBody>
      </p:sp>
      <p:sp>
        <p:nvSpPr>
          <p:cNvPr id="5" name="Platshållare för sidfot 4">
            <a:extLst>
              <a:ext uri="{FF2B5EF4-FFF2-40B4-BE49-F238E27FC236}">
                <a16:creationId xmlns:a16="http://schemas.microsoft.com/office/drawing/2014/main" id="{EEA526C4-A9AA-4A4E-B468-968F4F154BC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DE1305E-2F7E-4A30-817B-CC600B16CE98}"/>
              </a:ext>
            </a:extLst>
          </p:cNvPr>
          <p:cNvSpPr>
            <a:spLocks noGrp="1"/>
          </p:cNvSpPr>
          <p:nvPr>
            <p:ph type="sldNum" sz="quarter" idx="12"/>
          </p:nvPr>
        </p:nvSpPr>
        <p:spPr/>
        <p:txBody>
          <a:bodyPr/>
          <a:lstStyle/>
          <a:p>
            <a:fld id="{78C22CA9-6B05-4508-BCBE-18D1B4C55D42}" type="slidenum">
              <a:rPr lang="sv-SE" smtClean="0"/>
              <a:t>‹#›</a:t>
            </a:fld>
            <a:endParaRPr lang="sv-SE"/>
          </a:p>
        </p:txBody>
      </p:sp>
    </p:spTree>
    <p:extLst>
      <p:ext uri="{BB962C8B-B14F-4D97-AF65-F5344CB8AC3E}">
        <p14:creationId xmlns:p14="http://schemas.microsoft.com/office/powerpoint/2010/main" val="1774484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8602E50-DFE8-426F-A33E-357CD5384DD1}"/>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C84DDB26-E838-4027-A3FD-9A8D3A9525DD}"/>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C6E3644-899B-4118-9F17-94D56FBD369A}"/>
              </a:ext>
            </a:extLst>
          </p:cNvPr>
          <p:cNvSpPr>
            <a:spLocks noGrp="1"/>
          </p:cNvSpPr>
          <p:nvPr>
            <p:ph type="dt" sz="half" idx="10"/>
          </p:nvPr>
        </p:nvSpPr>
        <p:spPr/>
        <p:txBody>
          <a:bodyPr/>
          <a:lstStyle/>
          <a:p>
            <a:fld id="{58A27F14-BEA2-4F26-8F63-27F2D3CEAEA0}" type="datetimeFigureOut">
              <a:rPr lang="sv-SE" smtClean="0"/>
              <a:t>2020-04-15</a:t>
            </a:fld>
            <a:endParaRPr lang="sv-SE"/>
          </a:p>
        </p:txBody>
      </p:sp>
      <p:sp>
        <p:nvSpPr>
          <p:cNvPr id="5" name="Platshållare för sidfot 4">
            <a:extLst>
              <a:ext uri="{FF2B5EF4-FFF2-40B4-BE49-F238E27FC236}">
                <a16:creationId xmlns:a16="http://schemas.microsoft.com/office/drawing/2014/main" id="{30F7B875-BD09-4030-9226-5FDE7104196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46493D4-7DFF-47BE-BDDF-DC3DD15C2973}"/>
              </a:ext>
            </a:extLst>
          </p:cNvPr>
          <p:cNvSpPr>
            <a:spLocks noGrp="1"/>
          </p:cNvSpPr>
          <p:nvPr>
            <p:ph type="sldNum" sz="quarter" idx="12"/>
          </p:nvPr>
        </p:nvSpPr>
        <p:spPr/>
        <p:txBody>
          <a:bodyPr/>
          <a:lstStyle/>
          <a:p>
            <a:fld id="{78C22CA9-6B05-4508-BCBE-18D1B4C55D42}" type="slidenum">
              <a:rPr lang="sv-SE" smtClean="0"/>
              <a:t>‹#›</a:t>
            </a:fld>
            <a:endParaRPr lang="sv-SE"/>
          </a:p>
        </p:txBody>
      </p:sp>
    </p:spTree>
    <p:extLst>
      <p:ext uri="{BB962C8B-B14F-4D97-AF65-F5344CB8AC3E}">
        <p14:creationId xmlns:p14="http://schemas.microsoft.com/office/powerpoint/2010/main" val="528766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02993A58-0EEC-4F8E-99D8-79EC72425614}"/>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CD86CD2-65A7-4814-9A59-96EFEFFB9149}"/>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D65A016-ECD8-4A50-B04B-A2331D159716}"/>
              </a:ext>
            </a:extLst>
          </p:cNvPr>
          <p:cNvSpPr>
            <a:spLocks noGrp="1"/>
          </p:cNvSpPr>
          <p:nvPr>
            <p:ph type="dt" sz="half" idx="10"/>
          </p:nvPr>
        </p:nvSpPr>
        <p:spPr/>
        <p:txBody>
          <a:bodyPr/>
          <a:lstStyle/>
          <a:p>
            <a:fld id="{58A27F14-BEA2-4F26-8F63-27F2D3CEAEA0}" type="datetimeFigureOut">
              <a:rPr lang="sv-SE" smtClean="0"/>
              <a:t>2020-04-15</a:t>
            </a:fld>
            <a:endParaRPr lang="sv-SE"/>
          </a:p>
        </p:txBody>
      </p:sp>
      <p:sp>
        <p:nvSpPr>
          <p:cNvPr id="5" name="Platshållare för sidfot 4">
            <a:extLst>
              <a:ext uri="{FF2B5EF4-FFF2-40B4-BE49-F238E27FC236}">
                <a16:creationId xmlns:a16="http://schemas.microsoft.com/office/drawing/2014/main" id="{3058BE47-5AE7-4157-92E1-C3AA5FCDBED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AF756D7-F038-424A-8BEA-662BFD0F00FE}"/>
              </a:ext>
            </a:extLst>
          </p:cNvPr>
          <p:cNvSpPr>
            <a:spLocks noGrp="1"/>
          </p:cNvSpPr>
          <p:nvPr>
            <p:ph type="sldNum" sz="quarter" idx="12"/>
          </p:nvPr>
        </p:nvSpPr>
        <p:spPr/>
        <p:txBody>
          <a:bodyPr/>
          <a:lstStyle/>
          <a:p>
            <a:fld id="{78C22CA9-6B05-4508-BCBE-18D1B4C55D42}" type="slidenum">
              <a:rPr lang="sv-SE" smtClean="0"/>
              <a:t>‹#›</a:t>
            </a:fld>
            <a:endParaRPr lang="sv-SE"/>
          </a:p>
        </p:txBody>
      </p:sp>
    </p:spTree>
    <p:extLst>
      <p:ext uri="{BB962C8B-B14F-4D97-AF65-F5344CB8AC3E}">
        <p14:creationId xmlns:p14="http://schemas.microsoft.com/office/powerpoint/2010/main" val="3957914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1FB5187-02DC-4644-AAE5-3A67416483CE}"/>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E36B7E31-4921-401C-BD4F-D1D3D5BB9F87}"/>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89919F7-C341-4720-91DB-735A96A3F1C0}"/>
              </a:ext>
            </a:extLst>
          </p:cNvPr>
          <p:cNvSpPr>
            <a:spLocks noGrp="1"/>
          </p:cNvSpPr>
          <p:nvPr>
            <p:ph type="dt" sz="half" idx="10"/>
          </p:nvPr>
        </p:nvSpPr>
        <p:spPr/>
        <p:txBody>
          <a:bodyPr/>
          <a:lstStyle/>
          <a:p>
            <a:fld id="{58A27F14-BEA2-4F26-8F63-27F2D3CEAEA0}" type="datetimeFigureOut">
              <a:rPr lang="sv-SE" smtClean="0"/>
              <a:t>2020-04-15</a:t>
            </a:fld>
            <a:endParaRPr lang="sv-SE"/>
          </a:p>
        </p:txBody>
      </p:sp>
      <p:sp>
        <p:nvSpPr>
          <p:cNvPr id="5" name="Platshållare för sidfot 4">
            <a:extLst>
              <a:ext uri="{FF2B5EF4-FFF2-40B4-BE49-F238E27FC236}">
                <a16:creationId xmlns:a16="http://schemas.microsoft.com/office/drawing/2014/main" id="{E569E349-EA82-4FDE-96F2-F994BE26BC7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97C286B-F02C-4518-B543-2BB290AAF627}"/>
              </a:ext>
            </a:extLst>
          </p:cNvPr>
          <p:cNvSpPr>
            <a:spLocks noGrp="1"/>
          </p:cNvSpPr>
          <p:nvPr>
            <p:ph type="sldNum" sz="quarter" idx="12"/>
          </p:nvPr>
        </p:nvSpPr>
        <p:spPr/>
        <p:txBody>
          <a:bodyPr/>
          <a:lstStyle/>
          <a:p>
            <a:fld id="{78C22CA9-6B05-4508-BCBE-18D1B4C55D42}" type="slidenum">
              <a:rPr lang="sv-SE" smtClean="0"/>
              <a:t>‹#›</a:t>
            </a:fld>
            <a:endParaRPr lang="sv-SE"/>
          </a:p>
        </p:txBody>
      </p:sp>
    </p:spTree>
    <p:extLst>
      <p:ext uri="{BB962C8B-B14F-4D97-AF65-F5344CB8AC3E}">
        <p14:creationId xmlns:p14="http://schemas.microsoft.com/office/powerpoint/2010/main" val="2190736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666C79E-53A1-4397-A967-E2BEF6B2739F}"/>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A54E0100-9B3D-402E-BBA8-8F27AF51E1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2E2F9482-7A02-4FD1-BE73-A3B393E439AF}"/>
              </a:ext>
            </a:extLst>
          </p:cNvPr>
          <p:cNvSpPr>
            <a:spLocks noGrp="1"/>
          </p:cNvSpPr>
          <p:nvPr>
            <p:ph type="dt" sz="half" idx="10"/>
          </p:nvPr>
        </p:nvSpPr>
        <p:spPr/>
        <p:txBody>
          <a:bodyPr/>
          <a:lstStyle/>
          <a:p>
            <a:fld id="{58A27F14-BEA2-4F26-8F63-27F2D3CEAEA0}" type="datetimeFigureOut">
              <a:rPr lang="sv-SE" smtClean="0"/>
              <a:t>2020-04-15</a:t>
            </a:fld>
            <a:endParaRPr lang="sv-SE"/>
          </a:p>
        </p:txBody>
      </p:sp>
      <p:sp>
        <p:nvSpPr>
          <p:cNvPr id="5" name="Platshållare för sidfot 4">
            <a:extLst>
              <a:ext uri="{FF2B5EF4-FFF2-40B4-BE49-F238E27FC236}">
                <a16:creationId xmlns:a16="http://schemas.microsoft.com/office/drawing/2014/main" id="{5F52F502-D51E-460F-948C-C91EF76B016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CC29E84-7589-4B4D-A959-7B8C0E440021}"/>
              </a:ext>
            </a:extLst>
          </p:cNvPr>
          <p:cNvSpPr>
            <a:spLocks noGrp="1"/>
          </p:cNvSpPr>
          <p:nvPr>
            <p:ph type="sldNum" sz="quarter" idx="12"/>
          </p:nvPr>
        </p:nvSpPr>
        <p:spPr/>
        <p:txBody>
          <a:bodyPr/>
          <a:lstStyle/>
          <a:p>
            <a:fld id="{78C22CA9-6B05-4508-BCBE-18D1B4C55D42}" type="slidenum">
              <a:rPr lang="sv-SE" smtClean="0"/>
              <a:t>‹#›</a:t>
            </a:fld>
            <a:endParaRPr lang="sv-SE"/>
          </a:p>
        </p:txBody>
      </p:sp>
    </p:spTree>
    <p:extLst>
      <p:ext uri="{BB962C8B-B14F-4D97-AF65-F5344CB8AC3E}">
        <p14:creationId xmlns:p14="http://schemas.microsoft.com/office/powerpoint/2010/main" val="2774694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DE75CBD-1356-44D0-90E3-AC5E77E33790}"/>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DEC1677-3103-466F-B9BD-35C90D5364E5}"/>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6CCD91DE-CC96-4B4A-976B-A74AB53E27E4}"/>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27AB1648-A6A3-4915-B133-3ACD7B251867}"/>
              </a:ext>
            </a:extLst>
          </p:cNvPr>
          <p:cNvSpPr>
            <a:spLocks noGrp="1"/>
          </p:cNvSpPr>
          <p:nvPr>
            <p:ph type="dt" sz="half" idx="10"/>
          </p:nvPr>
        </p:nvSpPr>
        <p:spPr/>
        <p:txBody>
          <a:bodyPr/>
          <a:lstStyle/>
          <a:p>
            <a:fld id="{58A27F14-BEA2-4F26-8F63-27F2D3CEAEA0}" type="datetimeFigureOut">
              <a:rPr lang="sv-SE" smtClean="0"/>
              <a:t>2020-04-15</a:t>
            </a:fld>
            <a:endParaRPr lang="sv-SE"/>
          </a:p>
        </p:txBody>
      </p:sp>
      <p:sp>
        <p:nvSpPr>
          <p:cNvPr id="6" name="Platshållare för sidfot 5">
            <a:extLst>
              <a:ext uri="{FF2B5EF4-FFF2-40B4-BE49-F238E27FC236}">
                <a16:creationId xmlns:a16="http://schemas.microsoft.com/office/drawing/2014/main" id="{D8B572EE-7DBB-459C-A6A9-80C9058083BC}"/>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0B8D9E2-59D4-45EB-BE5E-6B030A154D35}"/>
              </a:ext>
            </a:extLst>
          </p:cNvPr>
          <p:cNvSpPr>
            <a:spLocks noGrp="1"/>
          </p:cNvSpPr>
          <p:nvPr>
            <p:ph type="sldNum" sz="quarter" idx="12"/>
          </p:nvPr>
        </p:nvSpPr>
        <p:spPr/>
        <p:txBody>
          <a:bodyPr/>
          <a:lstStyle/>
          <a:p>
            <a:fld id="{78C22CA9-6B05-4508-BCBE-18D1B4C55D42}" type="slidenum">
              <a:rPr lang="sv-SE" smtClean="0"/>
              <a:t>‹#›</a:t>
            </a:fld>
            <a:endParaRPr lang="sv-SE"/>
          </a:p>
        </p:txBody>
      </p:sp>
    </p:spTree>
    <p:extLst>
      <p:ext uri="{BB962C8B-B14F-4D97-AF65-F5344CB8AC3E}">
        <p14:creationId xmlns:p14="http://schemas.microsoft.com/office/powerpoint/2010/main" val="4043598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B57D6BF-68BC-4395-8D3D-192F8D9FC5C4}"/>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CB92CBF-1123-4322-AC3B-B1CC15A8A6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8CE63267-1F67-4917-BAFB-0126510A616C}"/>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F9ED1EC9-980F-4899-BAF6-73F3FF0F0F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51119F00-7CAB-4CD4-8898-CA1BD8B5F786}"/>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880AA233-3128-4724-8464-59BE055C1011}"/>
              </a:ext>
            </a:extLst>
          </p:cNvPr>
          <p:cNvSpPr>
            <a:spLocks noGrp="1"/>
          </p:cNvSpPr>
          <p:nvPr>
            <p:ph type="dt" sz="half" idx="10"/>
          </p:nvPr>
        </p:nvSpPr>
        <p:spPr/>
        <p:txBody>
          <a:bodyPr/>
          <a:lstStyle/>
          <a:p>
            <a:fld id="{58A27F14-BEA2-4F26-8F63-27F2D3CEAEA0}" type="datetimeFigureOut">
              <a:rPr lang="sv-SE" smtClean="0"/>
              <a:t>2020-04-15</a:t>
            </a:fld>
            <a:endParaRPr lang="sv-SE"/>
          </a:p>
        </p:txBody>
      </p:sp>
      <p:sp>
        <p:nvSpPr>
          <p:cNvPr id="8" name="Platshållare för sidfot 7">
            <a:extLst>
              <a:ext uri="{FF2B5EF4-FFF2-40B4-BE49-F238E27FC236}">
                <a16:creationId xmlns:a16="http://schemas.microsoft.com/office/drawing/2014/main" id="{A5461BBB-AEF3-4151-A818-C6260E9113A7}"/>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A2663F63-94AB-4D96-9F01-A22881924387}"/>
              </a:ext>
            </a:extLst>
          </p:cNvPr>
          <p:cNvSpPr>
            <a:spLocks noGrp="1"/>
          </p:cNvSpPr>
          <p:nvPr>
            <p:ph type="sldNum" sz="quarter" idx="12"/>
          </p:nvPr>
        </p:nvSpPr>
        <p:spPr/>
        <p:txBody>
          <a:bodyPr/>
          <a:lstStyle/>
          <a:p>
            <a:fld id="{78C22CA9-6B05-4508-BCBE-18D1B4C55D42}" type="slidenum">
              <a:rPr lang="sv-SE" smtClean="0"/>
              <a:t>‹#›</a:t>
            </a:fld>
            <a:endParaRPr lang="sv-SE"/>
          </a:p>
        </p:txBody>
      </p:sp>
    </p:spTree>
    <p:extLst>
      <p:ext uri="{BB962C8B-B14F-4D97-AF65-F5344CB8AC3E}">
        <p14:creationId xmlns:p14="http://schemas.microsoft.com/office/powerpoint/2010/main" val="275326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3FAE1EC-A180-4696-ACA5-54487A162726}"/>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0ADF219B-8BAE-4752-85D3-0EF6942C4F56}"/>
              </a:ext>
            </a:extLst>
          </p:cNvPr>
          <p:cNvSpPr>
            <a:spLocks noGrp="1"/>
          </p:cNvSpPr>
          <p:nvPr>
            <p:ph type="dt" sz="half" idx="10"/>
          </p:nvPr>
        </p:nvSpPr>
        <p:spPr/>
        <p:txBody>
          <a:bodyPr/>
          <a:lstStyle/>
          <a:p>
            <a:fld id="{58A27F14-BEA2-4F26-8F63-27F2D3CEAEA0}" type="datetimeFigureOut">
              <a:rPr lang="sv-SE" smtClean="0"/>
              <a:t>2020-04-15</a:t>
            </a:fld>
            <a:endParaRPr lang="sv-SE"/>
          </a:p>
        </p:txBody>
      </p:sp>
      <p:sp>
        <p:nvSpPr>
          <p:cNvPr id="4" name="Platshållare för sidfot 3">
            <a:extLst>
              <a:ext uri="{FF2B5EF4-FFF2-40B4-BE49-F238E27FC236}">
                <a16:creationId xmlns:a16="http://schemas.microsoft.com/office/drawing/2014/main" id="{340EC0E1-93BB-4060-B76D-6F1FF14DFE84}"/>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CCBAE393-91D7-4B9E-AB70-F345DAEE7134}"/>
              </a:ext>
            </a:extLst>
          </p:cNvPr>
          <p:cNvSpPr>
            <a:spLocks noGrp="1"/>
          </p:cNvSpPr>
          <p:nvPr>
            <p:ph type="sldNum" sz="quarter" idx="12"/>
          </p:nvPr>
        </p:nvSpPr>
        <p:spPr/>
        <p:txBody>
          <a:bodyPr/>
          <a:lstStyle/>
          <a:p>
            <a:fld id="{78C22CA9-6B05-4508-BCBE-18D1B4C55D42}" type="slidenum">
              <a:rPr lang="sv-SE" smtClean="0"/>
              <a:t>‹#›</a:t>
            </a:fld>
            <a:endParaRPr lang="sv-SE"/>
          </a:p>
        </p:txBody>
      </p:sp>
    </p:spTree>
    <p:extLst>
      <p:ext uri="{BB962C8B-B14F-4D97-AF65-F5344CB8AC3E}">
        <p14:creationId xmlns:p14="http://schemas.microsoft.com/office/powerpoint/2010/main" val="1823310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E8B4744D-2876-44C8-9BE5-B1379AE82F57}"/>
              </a:ext>
            </a:extLst>
          </p:cNvPr>
          <p:cNvSpPr>
            <a:spLocks noGrp="1"/>
          </p:cNvSpPr>
          <p:nvPr>
            <p:ph type="dt" sz="half" idx="10"/>
          </p:nvPr>
        </p:nvSpPr>
        <p:spPr/>
        <p:txBody>
          <a:bodyPr/>
          <a:lstStyle/>
          <a:p>
            <a:fld id="{58A27F14-BEA2-4F26-8F63-27F2D3CEAEA0}" type="datetimeFigureOut">
              <a:rPr lang="sv-SE" smtClean="0"/>
              <a:t>2020-04-15</a:t>
            </a:fld>
            <a:endParaRPr lang="sv-SE"/>
          </a:p>
        </p:txBody>
      </p:sp>
      <p:sp>
        <p:nvSpPr>
          <p:cNvPr id="3" name="Platshållare för sidfot 2">
            <a:extLst>
              <a:ext uri="{FF2B5EF4-FFF2-40B4-BE49-F238E27FC236}">
                <a16:creationId xmlns:a16="http://schemas.microsoft.com/office/drawing/2014/main" id="{04DFBE95-0CA5-4324-9B3B-536F82B25287}"/>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26D6017E-ACB5-4506-AADF-20487512A01E}"/>
              </a:ext>
            </a:extLst>
          </p:cNvPr>
          <p:cNvSpPr>
            <a:spLocks noGrp="1"/>
          </p:cNvSpPr>
          <p:nvPr>
            <p:ph type="sldNum" sz="quarter" idx="12"/>
          </p:nvPr>
        </p:nvSpPr>
        <p:spPr/>
        <p:txBody>
          <a:bodyPr/>
          <a:lstStyle/>
          <a:p>
            <a:fld id="{78C22CA9-6B05-4508-BCBE-18D1B4C55D42}" type="slidenum">
              <a:rPr lang="sv-SE" smtClean="0"/>
              <a:t>‹#›</a:t>
            </a:fld>
            <a:endParaRPr lang="sv-SE"/>
          </a:p>
        </p:txBody>
      </p:sp>
    </p:spTree>
    <p:extLst>
      <p:ext uri="{BB962C8B-B14F-4D97-AF65-F5344CB8AC3E}">
        <p14:creationId xmlns:p14="http://schemas.microsoft.com/office/powerpoint/2010/main" val="3762048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F485315-889D-4FD7-8595-71236BE788CB}"/>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5F54F97-4760-4247-AFFC-01AA10545E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2573DE0B-57D7-4101-9732-4556EAC103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3F47E0C1-0005-44CA-84D6-74B64C322E4B}"/>
              </a:ext>
            </a:extLst>
          </p:cNvPr>
          <p:cNvSpPr>
            <a:spLocks noGrp="1"/>
          </p:cNvSpPr>
          <p:nvPr>
            <p:ph type="dt" sz="half" idx="10"/>
          </p:nvPr>
        </p:nvSpPr>
        <p:spPr/>
        <p:txBody>
          <a:bodyPr/>
          <a:lstStyle/>
          <a:p>
            <a:fld id="{58A27F14-BEA2-4F26-8F63-27F2D3CEAEA0}" type="datetimeFigureOut">
              <a:rPr lang="sv-SE" smtClean="0"/>
              <a:t>2020-04-15</a:t>
            </a:fld>
            <a:endParaRPr lang="sv-SE"/>
          </a:p>
        </p:txBody>
      </p:sp>
      <p:sp>
        <p:nvSpPr>
          <p:cNvPr id="6" name="Platshållare för sidfot 5">
            <a:extLst>
              <a:ext uri="{FF2B5EF4-FFF2-40B4-BE49-F238E27FC236}">
                <a16:creationId xmlns:a16="http://schemas.microsoft.com/office/drawing/2014/main" id="{C9607E71-4690-4AF7-9048-C74FE94C8F0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9E9DF330-EE58-4553-BCE9-FBDBB0B92746}"/>
              </a:ext>
            </a:extLst>
          </p:cNvPr>
          <p:cNvSpPr>
            <a:spLocks noGrp="1"/>
          </p:cNvSpPr>
          <p:nvPr>
            <p:ph type="sldNum" sz="quarter" idx="12"/>
          </p:nvPr>
        </p:nvSpPr>
        <p:spPr/>
        <p:txBody>
          <a:bodyPr/>
          <a:lstStyle/>
          <a:p>
            <a:fld id="{78C22CA9-6B05-4508-BCBE-18D1B4C55D42}" type="slidenum">
              <a:rPr lang="sv-SE" smtClean="0"/>
              <a:t>‹#›</a:t>
            </a:fld>
            <a:endParaRPr lang="sv-SE"/>
          </a:p>
        </p:txBody>
      </p:sp>
    </p:spTree>
    <p:extLst>
      <p:ext uri="{BB962C8B-B14F-4D97-AF65-F5344CB8AC3E}">
        <p14:creationId xmlns:p14="http://schemas.microsoft.com/office/powerpoint/2010/main" val="656554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E07AC13-5E9E-4A18-A9F6-C6992D69E479}"/>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DED93CD6-CD85-48F7-96CB-E4119F2C7CF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1ED2F44C-79D8-4A03-85BF-AB16A78B31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15BD75FC-ACB8-4D98-A143-FE4E640E6DBD}"/>
              </a:ext>
            </a:extLst>
          </p:cNvPr>
          <p:cNvSpPr>
            <a:spLocks noGrp="1"/>
          </p:cNvSpPr>
          <p:nvPr>
            <p:ph type="dt" sz="half" idx="10"/>
          </p:nvPr>
        </p:nvSpPr>
        <p:spPr/>
        <p:txBody>
          <a:bodyPr/>
          <a:lstStyle/>
          <a:p>
            <a:fld id="{58A27F14-BEA2-4F26-8F63-27F2D3CEAEA0}" type="datetimeFigureOut">
              <a:rPr lang="sv-SE" smtClean="0"/>
              <a:t>2020-04-15</a:t>
            </a:fld>
            <a:endParaRPr lang="sv-SE"/>
          </a:p>
        </p:txBody>
      </p:sp>
      <p:sp>
        <p:nvSpPr>
          <p:cNvPr id="6" name="Platshållare för sidfot 5">
            <a:extLst>
              <a:ext uri="{FF2B5EF4-FFF2-40B4-BE49-F238E27FC236}">
                <a16:creationId xmlns:a16="http://schemas.microsoft.com/office/drawing/2014/main" id="{65EB5C93-A99C-48CF-A5DE-4DFC080ECE9B}"/>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628726C-D4FD-4B12-8393-73E67E388286}"/>
              </a:ext>
            </a:extLst>
          </p:cNvPr>
          <p:cNvSpPr>
            <a:spLocks noGrp="1"/>
          </p:cNvSpPr>
          <p:nvPr>
            <p:ph type="sldNum" sz="quarter" idx="12"/>
          </p:nvPr>
        </p:nvSpPr>
        <p:spPr/>
        <p:txBody>
          <a:bodyPr/>
          <a:lstStyle/>
          <a:p>
            <a:fld id="{78C22CA9-6B05-4508-BCBE-18D1B4C55D42}" type="slidenum">
              <a:rPr lang="sv-SE" smtClean="0"/>
              <a:t>‹#›</a:t>
            </a:fld>
            <a:endParaRPr lang="sv-SE"/>
          </a:p>
        </p:txBody>
      </p:sp>
    </p:spTree>
    <p:extLst>
      <p:ext uri="{BB962C8B-B14F-4D97-AF65-F5344CB8AC3E}">
        <p14:creationId xmlns:p14="http://schemas.microsoft.com/office/powerpoint/2010/main" val="1355805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4C4098FE-6540-40E6-AF7C-D7D8AF51B8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98C1409D-8EF6-44F2-8693-BA047A25E6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51BDA53-478C-4597-AA6F-23E38095CC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A27F14-BEA2-4F26-8F63-27F2D3CEAEA0}" type="datetimeFigureOut">
              <a:rPr lang="sv-SE" smtClean="0"/>
              <a:t>2020-04-15</a:t>
            </a:fld>
            <a:endParaRPr lang="sv-SE"/>
          </a:p>
        </p:txBody>
      </p:sp>
      <p:sp>
        <p:nvSpPr>
          <p:cNvPr id="5" name="Platshållare för sidfot 4">
            <a:extLst>
              <a:ext uri="{FF2B5EF4-FFF2-40B4-BE49-F238E27FC236}">
                <a16:creationId xmlns:a16="http://schemas.microsoft.com/office/drawing/2014/main" id="{C22E190D-8EE8-47FB-8D35-62037D6651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B7460771-DBFC-47F1-A86D-443644E988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C22CA9-6B05-4508-BCBE-18D1B4C55D42}" type="slidenum">
              <a:rPr lang="sv-SE" smtClean="0"/>
              <a:t>‹#›</a:t>
            </a:fld>
            <a:endParaRPr lang="sv-SE"/>
          </a:p>
        </p:txBody>
      </p:sp>
    </p:spTree>
    <p:extLst>
      <p:ext uri="{BB962C8B-B14F-4D97-AF65-F5344CB8AC3E}">
        <p14:creationId xmlns:p14="http://schemas.microsoft.com/office/powerpoint/2010/main" val="20965861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8.emf"/><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www.youtube.com/watch?time_continue=89&amp;v=Yha89mnzwsM&amp;feature=emb_logo" TargetMode="External"/><Relationship Id="rId4"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tx2"/>
            </a:gs>
            <a:gs pos="39000">
              <a:schemeClr val="accent1">
                <a:lumMod val="60000"/>
                <a:lumOff val="40000"/>
              </a:schemeClr>
            </a:gs>
            <a:gs pos="97000">
              <a:schemeClr val="bg2">
                <a:lumMod val="75000"/>
              </a:schemeClr>
            </a:gs>
            <a:gs pos="61000">
              <a:schemeClr val="accent1">
                <a:lumMod val="45000"/>
                <a:lumOff val="55000"/>
              </a:schemeClr>
            </a:gs>
            <a:gs pos="92000">
              <a:srgbClr val="A9A5A5"/>
            </a:gs>
          </a:gsLst>
          <a:lin ang="5400000" scaled="1"/>
        </a:gradFill>
        <a:effectLst/>
      </p:bgPr>
    </p:bg>
    <p:spTree>
      <p:nvGrpSpPr>
        <p:cNvPr id="1" name=""/>
        <p:cNvGrpSpPr/>
        <p:nvPr/>
      </p:nvGrpSpPr>
      <p:grpSpPr>
        <a:xfrm>
          <a:off x="0" y="0"/>
          <a:ext cx="0" cy="0"/>
          <a:chOff x="0" y="0"/>
          <a:chExt cx="0" cy="0"/>
        </a:xfrm>
      </p:grpSpPr>
      <p:sp>
        <p:nvSpPr>
          <p:cNvPr id="4" name="Rubrik 5">
            <a:extLst>
              <a:ext uri="{FF2B5EF4-FFF2-40B4-BE49-F238E27FC236}">
                <a16:creationId xmlns:a16="http://schemas.microsoft.com/office/drawing/2014/main" id="{89DEB0A5-55B6-45A6-9A8B-DD42FA41DD82}"/>
              </a:ext>
            </a:extLst>
          </p:cNvPr>
          <p:cNvSpPr>
            <a:spLocks noGrp="1"/>
          </p:cNvSpPr>
          <p:nvPr>
            <p:ph type="ctrTitle"/>
          </p:nvPr>
        </p:nvSpPr>
        <p:spPr>
          <a:xfrm>
            <a:off x="5778586" y="1565801"/>
            <a:ext cx="4995432" cy="792587"/>
          </a:xfrm>
        </p:spPr>
        <p:txBody>
          <a:bodyPr anchor="b">
            <a:normAutofit/>
          </a:bodyPr>
          <a:lstStyle/>
          <a:p>
            <a:pPr algn="l"/>
            <a:r>
              <a:rPr lang="sv-SE" sz="4800" b="1" dirty="0"/>
              <a:t>Om tobakslagen</a:t>
            </a:r>
            <a:endParaRPr lang="sv-SE" sz="4800" dirty="0"/>
          </a:p>
        </p:txBody>
      </p:sp>
      <p:pic>
        <p:nvPicPr>
          <p:cNvPr id="1026" name="Picture 2">
            <a:extLst>
              <a:ext uri="{FF2B5EF4-FFF2-40B4-BE49-F238E27FC236}">
                <a16:creationId xmlns:a16="http://schemas.microsoft.com/office/drawing/2014/main" id="{241D19B7-3989-4649-BF4F-EE658253767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41573"/>
          <a:stretch/>
        </p:blipFill>
        <p:spPr bwMode="auto">
          <a:xfrm>
            <a:off x="7957777" y="3105509"/>
            <a:ext cx="2137015" cy="1371600"/>
          </a:xfrm>
          <a:prstGeom prst="rect">
            <a:avLst/>
          </a:prstGeom>
          <a:noFill/>
          <a:extLst>
            <a:ext uri="{909E8E84-426E-40DD-AFC4-6F175D3DCCD1}">
              <a14:hiddenFill xmlns:a14="http://schemas.microsoft.com/office/drawing/2010/main">
                <a:solidFill>
                  <a:srgbClr val="FFFFFF"/>
                </a:solidFill>
              </a14:hiddenFill>
            </a:ext>
          </a:extLst>
        </p:spPr>
      </p:pic>
      <p:pic>
        <p:nvPicPr>
          <p:cNvPr id="5" name="Bildobjekt 4" descr="En bild som visar ritning, klocka&#10;&#10;Automatiskt genererad beskrivning">
            <a:extLst>
              <a:ext uri="{FF2B5EF4-FFF2-40B4-BE49-F238E27FC236}">
                <a16:creationId xmlns:a16="http://schemas.microsoft.com/office/drawing/2014/main" id="{26942C37-148B-4BD7-897E-B93EE9C5C4B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63200" y="6174140"/>
            <a:ext cx="1492542" cy="486599"/>
          </a:xfrm>
          <a:prstGeom prst="rect">
            <a:avLst/>
          </a:prstGeom>
        </p:spPr>
      </p:pic>
      <p:pic>
        <p:nvPicPr>
          <p:cNvPr id="2" name="Picture 2" descr="Flicka, Gata, Mode, Cafe, Kaffe, Cigarett, Bög, Rök">
            <a:extLst>
              <a:ext uri="{FF2B5EF4-FFF2-40B4-BE49-F238E27FC236}">
                <a16:creationId xmlns:a16="http://schemas.microsoft.com/office/drawing/2014/main" id="{60C05D55-CB23-4C03-B0D0-4657B73E7B0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900" y="487147"/>
            <a:ext cx="4410075" cy="5551143"/>
          </a:xfrm>
          <a:prstGeom prst="rect">
            <a:avLst/>
          </a:prstGeom>
          <a:noFill/>
          <a:extLst>
            <a:ext uri="{909E8E84-426E-40DD-AFC4-6F175D3DCCD1}">
              <a14:hiddenFill xmlns:a14="http://schemas.microsoft.com/office/drawing/2010/main">
                <a:solidFill>
                  <a:srgbClr val="FFFFFF"/>
                </a:solidFill>
              </a14:hiddenFill>
            </a:ext>
          </a:extLst>
        </p:spPr>
      </p:pic>
      <p:sp>
        <p:nvSpPr>
          <p:cNvPr id="3" name="textruta 2">
            <a:extLst>
              <a:ext uri="{FF2B5EF4-FFF2-40B4-BE49-F238E27FC236}">
                <a16:creationId xmlns:a16="http://schemas.microsoft.com/office/drawing/2014/main" id="{0ED0B06A-E6E5-43A6-BB87-7F2171CAB580}"/>
              </a:ext>
            </a:extLst>
          </p:cNvPr>
          <p:cNvSpPr txBox="1"/>
          <p:nvPr/>
        </p:nvSpPr>
        <p:spPr>
          <a:xfrm>
            <a:off x="247650" y="6038290"/>
            <a:ext cx="1334020" cy="215444"/>
          </a:xfrm>
          <a:prstGeom prst="rect">
            <a:avLst/>
          </a:prstGeom>
          <a:noFill/>
        </p:spPr>
        <p:txBody>
          <a:bodyPr wrap="none" rtlCol="0">
            <a:spAutoFit/>
          </a:bodyPr>
          <a:lstStyle/>
          <a:p>
            <a:r>
              <a:rPr lang="sv-SE" sz="800" dirty="0"/>
              <a:t>Gratisbild från pixabay.com</a:t>
            </a:r>
          </a:p>
        </p:txBody>
      </p:sp>
      <p:pic>
        <p:nvPicPr>
          <p:cNvPr id="9" name="Bildobjekt 8" descr="En bild som visar tecken, stopp, ritning, tallrik&#10;&#10;Automatiskt genererad beskrivning">
            <a:extLst>
              <a:ext uri="{FF2B5EF4-FFF2-40B4-BE49-F238E27FC236}">
                <a16:creationId xmlns:a16="http://schemas.microsoft.com/office/drawing/2014/main" id="{AC716080-BD41-491C-80B1-D61B62CDDA3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025520" y="2927199"/>
            <a:ext cx="1728220" cy="1728220"/>
          </a:xfrm>
          <a:prstGeom prst="rect">
            <a:avLst/>
          </a:prstGeom>
        </p:spPr>
      </p:pic>
    </p:spTree>
    <p:extLst>
      <p:ext uri="{BB962C8B-B14F-4D97-AF65-F5344CB8AC3E}">
        <p14:creationId xmlns:p14="http://schemas.microsoft.com/office/powerpoint/2010/main" val="167622856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tx2"/>
            </a:gs>
            <a:gs pos="39000">
              <a:schemeClr val="accent1">
                <a:lumMod val="60000"/>
                <a:lumOff val="40000"/>
              </a:schemeClr>
            </a:gs>
            <a:gs pos="97000">
              <a:schemeClr val="bg2">
                <a:lumMod val="75000"/>
              </a:schemeClr>
            </a:gs>
            <a:gs pos="61000">
              <a:schemeClr val="accent1">
                <a:lumMod val="45000"/>
                <a:lumOff val="55000"/>
              </a:schemeClr>
            </a:gs>
            <a:gs pos="92000">
              <a:srgbClr val="A9A5A5"/>
            </a:gs>
          </a:gsLst>
          <a:lin ang="5400000" scaled="1"/>
        </a:gradFill>
        <a:effectLst/>
      </p:bgPr>
    </p:bg>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143B1B94-F704-4AD1-9DD0-E8B522A3C598}"/>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0" y="5292077"/>
            <a:ext cx="2783864" cy="1565922"/>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ubrik 1">
            <a:extLst>
              <a:ext uri="{FF2B5EF4-FFF2-40B4-BE49-F238E27FC236}">
                <a16:creationId xmlns:a16="http://schemas.microsoft.com/office/drawing/2014/main" id="{66F34181-CFCC-4378-9637-386738C1B184}"/>
              </a:ext>
            </a:extLst>
          </p:cNvPr>
          <p:cNvSpPr txBox="1">
            <a:spLocks/>
          </p:cNvSpPr>
          <p:nvPr/>
        </p:nvSpPr>
        <p:spPr>
          <a:xfrm>
            <a:off x="4770391" y="1087595"/>
            <a:ext cx="2651218" cy="69813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5400" dirty="0">
                <a:solidFill>
                  <a:schemeClr val="bg1">
                    <a:lumMod val="95000"/>
                  </a:schemeClr>
                </a:solidFill>
              </a:rPr>
              <a:t>ÖVNING </a:t>
            </a:r>
          </a:p>
        </p:txBody>
      </p:sp>
      <p:sp>
        <p:nvSpPr>
          <p:cNvPr id="4" name="Rubrik 2">
            <a:extLst>
              <a:ext uri="{FF2B5EF4-FFF2-40B4-BE49-F238E27FC236}">
                <a16:creationId xmlns:a16="http://schemas.microsoft.com/office/drawing/2014/main" id="{BD17F5A4-88A5-4B34-83CA-DEC0684EDAD1}"/>
              </a:ext>
            </a:extLst>
          </p:cNvPr>
          <p:cNvSpPr txBox="1">
            <a:spLocks/>
          </p:cNvSpPr>
          <p:nvPr/>
        </p:nvSpPr>
        <p:spPr>
          <a:xfrm>
            <a:off x="1046321" y="1827929"/>
            <a:ext cx="9853044" cy="70272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sv-SE" sz="3600" dirty="0"/>
              <a:t>Hur kan vi hjälpas åt med att minska rökningen?</a:t>
            </a:r>
          </a:p>
        </p:txBody>
      </p:sp>
      <p:sp>
        <p:nvSpPr>
          <p:cNvPr id="5" name="Platshållare för innehåll 3">
            <a:extLst>
              <a:ext uri="{FF2B5EF4-FFF2-40B4-BE49-F238E27FC236}">
                <a16:creationId xmlns:a16="http://schemas.microsoft.com/office/drawing/2014/main" id="{F182FEED-E8AD-400D-8197-109E1130E29A}"/>
              </a:ext>
            </a:extLst>
          </p:cNvPr>
          <p:cNvSpPr txBox="1">
            <a:spLocks/>
          </p:cNvSpPr>
          <p:nvPr/>
        </p:nvSpPr>
        <p:spPr>
          <a:xfrm>
            <a:off x="872126" y="3004063"/>
            <a:ext cx="10810320" cy="1409107"/>
          </a:xfrm>
          <a:custGeom>
            <a:avLst/>
            <a:gdLst>
              <a:gd name="connsiteX0" fmla="*/ 0 w 10810320"/>
              <a:gd name="connsiteY0" fmla="*/ 0 h 1409107"/>
              <a:gd name="connsiteX1" fmla="*/ 10810320 w 10810320"/>
              <a:gd name="connsiteY1" fmla="*/ 0 h 1409107"/>
              <a:gd name="connsiteX2" fmla="*/ 10810320 w 10810320"/>
              <a:gd name="connsiteY2" fmla="*/ 1409107 h 1409107"/>
              <a:gd name="connsiteX3" fmla="*/ 0 w 10810320"/>
              <a:gd name="connsiteY3" fmla="*/ 1409107 h 1409107"/>
              <a:gd name="connsiteX4" fmla="*/ 0 w 10810320"/>
              <a:gd name="connsiteY4" fmla="*/ 0 h 14091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10320" h="1409107" fill="none" extrusionOk="0">
                <a:moveTo>
                  <a:pt x="0" y="0"/>
                </a:moveTo>
                <a:cubicBezTo>
                  <a:pt x="1705636" y="-109175"/>
                  <a:pt x="9657811" y="-48220"/>
                  <a:pt x="10810320" y="0"/>
                </a:cubicBezTo>
                <a:cubicBezTo>
                  <a:pt x="10916152" y="233458"/>
                  <a:pt x="10829251" y="1011279"/>
                  <a:pt x="10810320" y="1409107"/>
                </a:cubicBezTo>
                <a:cubicBezTo>
                  <a:pt x="5575377" y="1376285"/>
                  <a:pt x="2866274" y="1384547"/>
                  <a:pt x="0" y="1409107"/>
                </a:cubicBezTo>
                <a:cubicBezTo>
                  <a:pt x="52078" y="912693"/>
                  <a:pt x="-68079" y="329291"/>
                  <a:pt x="0" y="0"/>
                </a:cubicBezTo>
                <a:close/>
              </a:path>
              <a:path w="10810320" h="1409107" stroke="0" extrusionOk="0">
                <a:moveTo>
                  <a:pt x="0" y="0"/>
                </a:moveTo>
                <a:cubicBezTo>
                  <a:pt x="1627835" y="56275"/>
                  <a:pt x="7465670" y="-36696"/>
                  <a:pt x="10810320" y="0"/>
                </a:cubicBezTo>
                <a:cubicBezTo>
                  <a:pt x="10746279" y="338174"/>
                  <a:pt x="10879051" y="1087636"/>
                  <a:pt x="10810320" y="1409107"/>
                </a:cubicBezTo>
                <a:cubicBezTo>
                  <a:pt x="8725932" y="1349653"/>
                  <a:pt x="2878364" y="1433202"/>
                  <a:pt x="0" y="1409107"/>
                </a:cubicBezTo>
                <a:cubicBezTo>
                  <a:pt x="114743" y="810372"/>
                  <a:pt x="-41422" y="269540"/>
                  <a:pt x="0" y="0"/>
                </a:cubicBezTo>
                <a:close/>
              </a:path>
            </a:pathLst>
          </a:custGeom>
          <a:ln>
            <a:solidFill>
              <a:schemeClr val="tx1"/>
            </a:solidFill>
            <a:extLst>
              <a:ext uri="{C807C97D-BFC1-408E-A445-0C87EB9F89A2}">
                <ask:lineSketchStyleProps xmlns:ask="http://schemas.microsoft.com/office/drawing/2018/sketchyshapes" sd="1617256088">
                  <a:prstGeom prst="rect">
                    <a:avLst/>
                  </a:prstGeom>
                  <ask:type>
                    <ask:lineSketchCurved/>
                  </ask:type>
                </ask:lineSketchStyleProps>
              </a:ext>
            </a:extLst>
          </a:ln>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Arial" panose="020B0604020202020204" pitchFamily="34" charset="0"/>
              <a:buChar char="•"/>
            </a:pPr>
            <a:r>
              <a:rPr lang="sv-SE" sz="2000" dirty="0"/>
              <a:t>Röks det på vår skolgård? Om ja, vad kan vi göra för att ändra på det och vilka har ansvar för vad?</a:t>
            </a:r>
          </a:p>
          <a:p>
            <a:pPr marL="457200" indent="-457200" algn="l">
              <a:buFont typeface="Arial" panose="020B0604020202020204" pitchFamily="34" charset="0"/>
              <a:buChar char="•"/>
            </a:pPr>
            <a:r>
              <a:rPr lang="sv-SE" sz="2000" dirty="0"/>
              <a:t>Röks det i andra miljöer? Vad kan man göra för att ändra på det och vilka kan göra det?</a:t>
            </a:r>
          </a:p>
          <a:p>
            <a:pPr marL="457200" indent="-457200" algn="l">
              <a:buFont typeface="Arial" panose="020B0604020202020204" pitchFamily="34" charset="0"/>
              <a:buChar char="•"/>
            </a:pPr>
            <a:r>
              <a:rPr lang="sv-SE" sz="2000" dirty="0"/>
              <a:t>Vad är det bästa vi kan göra på skolan för att ungdomar inte ska börja röka eller snusa?</a:t>
            </a:r>
          </a:p>
        </p:txBody>
      </p:sp>
      <p:pic>
        <p:nvPicPr>
          <p:cNvPr id="6" name="Picture 2">
            <a:extLst>
              <a:ext uri="{FF2B5EF4-FFF2-40B4-BE49-F238E27FC236}">
                <a16:creationId xmlns:a16="http://schemas.microsoft.com/office/drawing/2014/main" id="{6AEC40DB-ADD9-4978-8EE6-4A82468228C5}"/>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2352034" y="5292078"/>
            <a:ext cx="2783864" cy="1565922"/>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a:extLst>
              <a:ext uri="{FF2B5EF4-FFF2-40B4-BE49-F238E27FC236}">
                <a16:creationId xmlns:a16="http://schemas.microsoft.com/office/drawing/2014/main" id="{67A904F5-AFBD-4F8A-AD58-D7962F51F31C}"/>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7028808" y="5292078"/>
            <a:ext cx="2783864" cy="1565922"/>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a:extLst>
              <a:ext uri="{FF2B5EF4-FFF2-40B4-BE49-F238E27FC236}">
                <a16:creationId xmlns:a16="http://schemas.microsoft.com/office/drawing/2014/main" id="{76674BFA-BB85-431E-A9DE-E051EE21EB6C}"/>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4704068" y="5292078"/>
            <a:ext cx="2783864" cy="1565922"/>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a:extLst>
              <a:ext uri="{FF2B5EF4-FFF2-40B4-BE49-F238E27FC236}">
                <a16:creationId xmlns:a16="http://schemas.microsoft.com/office/drawing/2014/main" id="{9AD58409-2BDB-427D-9E28-5D4FB008D8EF}"/>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9408136" y="5292077"/>
            <a:ext cx="2783864" cy="1565922"/>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Bildobjekt 9" descr="En bild som visar ritning, klocka&#10;&#10;Automatiskt genererad beskrivning">
            <a:extLst>
              <a:ext uri="{FF2B5EF4-FFF2-40B4-BE49-F238E27FC236}">
                <a16:creationId xmlns:a16="http://schemas.microsoft.com/office/drawing/2014/main" id="{E7B655E1-CD29-40CD-BEA7-4499F369456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75343" y="4724902"/>
            <a:ext cx="1492542" cy="486599"/>
          </a:xfrm>
          <a:prstGeom prst="rect">
            <a:avLst/>
          </a:prstGeom>
        </p:spPr>
      </p:pic>
      <p:sp>
        <p:nvSpPr>
          <p:cNvPr id="11" name="textruta 10">
            <a:extLst>
              <a:ext uri="{FF2B5EF4-FFF2-40B4-BE49-F238E27FC236}">
                <a16:creationId xmlns:a16="http://schemas.microsoft.com/office/drawing/2014/main" id="{1B904CD2-B983-44F0-A6F0-25A9D55C22B5}"/>
              </a:ext>
            </a:extLst>
          </p:cNvPr>
          <p:cNvSpPr txBox="1"/>
          <p:nvPr/>
        </p:nvSpPr>
        <p:spPr>
          <a:xfrm>
            <a:off x="9050701" y="6581001"/>
            <a:ext cx="2935804" cy="276999"/>
          </a:xfrm>
          <a:prstGeom prst="rect">
            <a:avLst/>
          </a:prstGeom>
          <a:noFill/>
        </p:spPr>
        <p:txBody>
          <a:bodyPr wrap="none" rtlCol="0">
            <a:spAutoFit/>
          </a:bodyPr>
          <a:lstStyle/>
          <a:p>
            <a:r>
              <a:rPr lang="sv-SE" sz="1200" dirty="0">
                <a:solidFill>
                  <a:schemeClr val="bg1"/>
                </a:solidFill>
              </a:rPr>
              <a:t>Stödmaterial till övningen finns i talmanuset</a:t>
            </a:r>
          </a:p>
        </p:txBody>
      </p:sp>
    </p:spTree>
    <p:extLst>
      <p:ext uri="{BB962C8B-B14F-4D97-AF65-F5344CB8AC3E}">
        <p14:creationId xmlns:p14="http://schemas.microsoft.com/office/powerpoint/2010/main" val="5799613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tx2"/>
            </a:gs>
            <a:gs pos="39000">
              <a:schemeClr val="accent1">
                <a:lumMod val="60000"/>
                <a:lumOff val="40000"/>
              </a:schemeClr>
            </a:gs>
            <a:gs pos="97000">
              <a:schemeClr val="bg2">
                <a:lumMod val="75000"/>
              </a:schemeClr>
            </a:gs>
            <a:gs pos="61000">
              <a:schemeClr val="accent1">
                <a:lumMod val="45000"/>
                <a:lumOff val="55000"/>
              </a:schemeClr>
            </a:gs>
            <a:gs pos="92000">
              <a:srgbClr val="A9A5A5"/>
            </a:gs>
          </a:gsLst>
          <a:lin ang="5400000" scaled="1"/>
        </a:gradFill>
        <a:effectLst/>
      </p:bgPr>
    </p:bg>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AB2EDC81-B3FD-44FB-8562-58887DD6A637}"/>
              </a:ext>
            </a:extLst>
          </p:cNvPr>
          <p:cNvPicPr>
            <a:picLocks noChangeAspect="1"/>
          </p:cNvPicPr>
          <p:nvPr/>
        </p:nvPicPr>
        <p:blipFill rotWithShape="1">
          <a:blip r:embed="rId3"/>
          <a:srcRect l="3540"/>
          <a:stretch/>
        </p:blipFill>
        <p:spPr>
          <a:xfrm>
            <a:off x="0" y="5612982"/>
            <a:ext cx="10220772" cy="1245018"/>
          </a:xfrm>
          <a:prstGeom prst="rect">
            <a:avLst/>
          </a:prstGeom>
        </p:spPr>
      </p:pic>
      <p:sp>
        <p:nvSpPr>
          <p:cNvPr id="3" name="Platshållare för innehåll 3">
            <a:extLst>
              <a:ext uri="{FF2B5EF4-FFF2-40B4-BE49-F238E27FC236}">
                <a16:creationId xmlns:a16="http://schemas.microsoft.com/office/drawing/2014/main" id="{1270D35D-ABA4-4B30-8A81-2D0004DD668A}"/>
              </a:ext>
            </a:extLst>
          </p:cNvPr>
          <p:cNvSpPr txBox="1">
            <a:spLocks/>
          </p:cNvSpPr>
          <p:nvPr/>
        </p:nvSpPr>
        <p:spPr>
          <a:xfrm>
            <a:off x="4054996" y="3257655"/>
            <a:ext cx="4410073" cy="1617201"/>
          </a:xfrm>
          <a:custGeom>
            <a:avLst/>
            <a:gdLst>
              <a:gd name="connsiteX0" fmla="*/ 0 w 4410073"/>
              <a:gd name="connsiteY0" fmla="*/ 0 h 1617201"/>
              <a:gd name="connsiteX1" fmla="*/ 4410073 w 4410073"/>
              <a:gd name="connsiteY1" fmla="*/ 0 h 1617201"/>
              <a:gd name="connsiteX2" fmla="*/ 4410073 w 4410073"/>
              <a:gd name="connsiteY2" fmla="*/ 1617201 h 1617201"/>
              <a:gd name="connsiteX3" fmla="*/ 0 w 4410073"/>
              <a:gd name="connsiteY3" fmla="*/ 1617201 h 1617201"/>
              <a:gd name="connsiteX4" fmla="*/ 0 w 4410073"/>
              <a:gd name="connsiteY4" fmla="*/ 0 h 1617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10073" h="1617201" fill="none" extrusionOk="0">
                <a:moveTo>
                  <a:pt x="0" y="0"/>
                </a:moveTo>
                <a:cubicBezTo>
                  <a:pt x="1841572" y="-33775"/>
                  <a:pt x="2462387" y="138873"/>
                  <a:pt x="4410073" y="0"/>
                </a:cubicBezTo>
                <a:cubicBezTo>
                  <a:pt x="4452637" y="712913"/>
                  <a:pt x="4535894" y="1172465"/>
                  <a:pt x="4410073" y="1617201"/>
                </a:cubicBezTo>
                <a:cubicBezTo>
                  <a:pt x="3196190" y="1479871"/>
                  <a:pt x="1795861" y="1479345"/>
                  <a:pt x="0" y="1617201"/>
                </a:cubicBezTo>
                <a:cubicBezTo>
                  <a:pt x="97794" y="1158472"/>
                  <a:pt x="24586" y="500880"/>
                  <a:pt x="0" y="0"/>
                </a:cubicBezTo>
                <a:close/>
              </a:path>
              <a:path w="4410073" h="1617201" stroke="0" extrusionOk="0">
                <a:moveTo>
                  <a:pt x="0" y="0"/>
                </a:moveTo>
                <a:cubicBezTo>
                  <a:pt x="1491285" y="-101487"/>
                  <a:pt x="2464399" y="-162162"/>
                  <a:pt x="4410073" y="0"/>
                </a:cubicBezTo>
                <a:cubicBezTo>
                  <a:pt x="4447813" y="487301"/>
                  <a:pt x="4326960" y="1426422"/>
                  <a:pt x="4410073" y="1617201"/>
                </a:cubicBezTo>
                <a:cubicBezTo>
                  <a:pt x="2893578" y="1667266"/>
                  <a:pt x="1667846" y="1458752"/>
                  <a:pt x="0" y="1617201"/>
                </a:cubicBezTo>
                <a:cubicBezTo>
                  <a:pt x="-74116" y="974961"/>
                  <a:pt x="104095" y="461896"/>
                  <a:pt x="0" y="0"/>
                </a:cubicBezTo>
                <a:close/>
              </a:path>
            </a:pathLst>
          </a:custGeom>
          <a:ln>
            <a:solidFill>
              <a:schemeClr val="tx1"/>
            </a:solidFill>
            <a:extLst>
              <a:ext uri="{C807C97D-BFC1-408E-A445-0C87EB9F89A2}">
                <ask:lineSketchStyleProps xmlns:ask="http://schemas.microsoft.com/office/drawing/2018/sketchyshapes" sd="981765707">
                  <a:prstGeom prst="rect">
                    <a:avLst/>
                  </a:prstGeom>
                  <ask:type>
                    <ask:lineSketchCurved/>
                  </ask:type>
                </ask:lineSketchStyleProps>
              </a:ext>
            </a:extLst>
          </a:ln>
        </p:spPr>
        <p:txBody>
          <a:bodyPr vert="horz" lIns="91440" tIns="45720" rIns="91440" bIns="4572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sv-SE" sz="2000" dirty="0"/>
              <a:t>		</a:t>
            </a:r>
          </a:p>
          <a:p>
            <a:pPr marL="600075" lvl="1" indent="-285750" algn="l">
              <a:buFont typeface="Arial" panose="020B0604020202020204" pitchFamily="34" charset="0"/>
              <a:buChar char="•"/>
            </a:pPr>
            <a:r>
              <a:rPr lang="sv-SE" dirty="0"/>
              <a:t>vår skola ska vara tobaksfri</a:t>
            </a:r>
          </a:p>
          <a:p>
            <a:pPr marL="600075" lvl="1" indent="-285750" algn="l">
              <a:buFont typeface="Arial" panose="020B0604020202020204" pitchFamily="34" charset="0"/>
              <a:buChar char="•"/>
            </a:pPr>
            <a:r>
              <a:rPr lang="sv-SE" dirty="0"/>
              <a:t>alla miljöer ska vara tobaksfria</a:t>
            </a:r>
          </a:p>
          <a:p>
            <a:pPr marL="600075" lvl="1" indent="-285750" algn="l">
              <a:buFont typeface="Arial" panose="020B0604020202020204" pitchFamily="34" charset="0"/>
              <a:buChar char="•"/>
            </a:pPr>
            <a:r>
              <a:rPr lang="sv-SE" dirty="0"/>
              <a:t>människor ska vara tobaksfria</a:t>
            </a:r>
          </a:p>
          <a:p>
            <a:pPr marL="314325" lvl="1" algn="l"/>
            <a:endParaRPr lang="sv-SE" dirty="0"/>
          </a:p>
        </p:txBody>
      </p:sp>
      <p:sp>
        <p:nvSpPr>
          <p:cNvPr id="4" name="Rubrik 1">
            <a:extLst>
              <a:ext uri="{FF2B5EF4-FFF2-40B4-BE49-F238E27FC236}">
                <a16:creationId xmlns:a16="http://schemas.microsoft.com/office/drawing/2014/main" id="{91B598F0-1916-43D7-B4BE-92CAA40B904F}"/>
              </a:ext>
            </a:extLst>
          </p:cNvPr>
          <p:cNvSpPr txBox="1">
            <a:spLocks/>
          </p:cNvSpPr>
          <p:nvPr/>
        </p:nvSpPr>
        <p:spPr>
          <a:xfrm>
            <a:off x="4826461" y="1327461"/>
            <a:ext cx="2539074" cy="69813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5400" dirty="0">
                <a:solidFill>
                  <a:schemeClr val="bg1">
                    <a:lumMod val="95000"/>
                  </a:schemeClr>
                </a:solidFill>
              </a:rPr>
              <a:t>ÖVNING</a:t>
            </a:r>
          </a:p>
        </p:txBody>
      </p:sp>
      <p:sp>
        <p:nvSpPr>
          <p:cNvPr id="5" name="Rubrik 2">
            <a:extLst>
              <a:ext uri="{FF2B5EF4-FFF2-40B4-BE49-F238E27FC236}">
                <a16:creationId xmlns:a16="http://schemas.microsoft.com/office/drawing/2014/main" id="{EBB190A6-BD35-4C66-A41C-503E0D85DD7F}"/>
              </a:ext>
            </a:extLst>
          </p:cNvPr>
          <p:cNvSpPr txBox="1">
            <a:spLocks/>
          </p:cNvSpPr>
          <p:nvPr/>
        </p:nvSpPr>
        <p:spPr>
          <a:xfrm>
            <a:off x="4048127" y="2148306"/>
            <a:ext cx="4095745" cy="69813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r>
              <a:rPr lang="sv-SE" sz="3200" dirty="0">
                <a:latin typeface="Raleway" panose="020B0503030101060003" pitchFamily="34" charset="77"/>
              </a:rPr>
              <a:t>Det bästa budskapet</a:t>
            </a:r>
            <a:endParaRPr lang="sv-SE" sz="3200" dirty="0"/>
          </a:p>
        </p:txBody>
      </p:sp>
      <p:sp>
        <p:nvSpPr>
          <p:cNvPr id="6" name="Rektangel 5">
            <a:extLst>
              <a:ext uri="{FF2B5EF4-FFF2-40B4-BE49-F238E27FC236}">
                <a16:creationId xmlns:a16="http://schemas.microsoft.com/office/drawing/2014/main" id="{6F24C20C-81FE-4365-A55D-853D6B4625D8}"/>
              </a:ext>
            </a:extLst>
          </p:cNvPr>
          <p:cNvSpPr/>
          <p:nvPr/>
        </p:nvSpPr>
        <p:spPr>
          <a:xfrm>
            <a:off x="5070846" y="2804012"/>
            <a:ext cx="2050305" cy="369332"/>
          </a:xfrm>
          <a:prstGeom prst="rect">
            <a:avLst/>
          </a:prstGeom>
        </p:spPr>
        <p:txBody>
          <a:bodyPr wrap="none">
            <a:spAutoFit/>
          </a:bodyPr>
          <a:lstStyle/>
          <a:p>
            <a:r>
              <a:rPr lang="sv-SE" dirty="0"/>
              <a:t> - om hur och varför</a:t>
            </a:r>
          </a:p>
        </p:txBody>
      </p:sp>
      <p:sp>
        <p:nvSpPr>
          <p:cNvPr id="7" name="Rektangel 6">
            <a:extLst>
              <a:ext uri="{FF2B5EF4-FFF2-40B4-BE49-F238E27FC236}">
                <a16:creationId xmlns:a16="http://schemas.microsoft.com/office/drawing/2014/main" id="{5198F994-B00E-4CAD-972C-C5CBC6F1ED33}"/>
              </a:ext>
            </a:extLst>
          </p:cNvPr>
          <p:cNvSpPr/>
          <p:nvPr/>
        </p:nvSpPr>
        <p:spPr>
          <a:xfrm>
            <a:off x="2416694" y="5101408"/>
            <a:ext cx="7686676" cy="369332"/>
          </a:xfrm>
          <a:prstGeom prst="rect">
            <a:avLst/>
          </a:prstGeom>
        </p:spPr>
        <p:txBody>
          <a:bodyPr wrap="square">
            <a:spAutoFit/>
          </a:bodyPr>
          <a:lstStyle/>
          <a:p>
            <a:r>
              <a:rPr lang="sv-SE" i="1" dirty="0"/>
              <a:t>Eller skriv roliga och/eller tankeväckande inlägg med ett tobaksfritt budskap…</a:t>
            </a:r>
          </a:p>
        </p:txBody>
      </p:sp>
      <p:pic>
        <p:nvPicPr>
          <p:cNvPr id="9" name="Bildobjekt 8">
            <a:extLst>
              <a:ext uri="{FF2B5EF4-FFF2-40B4-BE49-F238E27FC236}">
                <a16:creationId xmlns:a16="http://schemas.microsoft.com/office/drawing/2014/main" id="{5B76B947-DD37-4E2E-ABCF-467C0CEDF4FE}"/>
              </a:ext>
            </a:extLst>
          </p:cNvPr>
          <p:cNvPicPr>
            <a:picLocks noChangeAspect="1"/>
          </p:cNvPicPr>
          <p:nvPr/>
        </p:nvPicPr>
        <p:blipFill rotWithShape="1">
          <a:blip r:embed="rId3"/>
          <a:srcRect l="80289"/>
          <a:stretch/>
        </p:blipFill>
        <p:spPr>
          <a:xfrm>
            <a:off x="10103370" y="5612982"/>
            <a:ext cx="2088630" cy="1245018"/>
          </a:xfrm>
          <a:prstGeom prst="rect">
            <a:avLst/>
          </a:prstGeom>
        </p:spPr>
      </p:pic>
      <p:pic>
        <p:nvPicPr>
          <p:cNvPr id="10" name="Bildobjekt 9" descr="En bild som visar ritning, klocka&#10;&#10;Automatiskt genererad beskrivning">
            <a:extLst>
              <a:ext uri="{FF2B5EF4-FFF2-40B4-BE49-F238E27FC236}">
                <a16:creationId xmlns:a16="http://schemas.microsoft.com/office/drawing/2014/main" id="{F2AB3434-9D72-45AA-BFFF-D95A5FA5CB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63200" y="6174140"/>
            <a:ext cx="1492542" cy="486599"/>
          </a:xfrm>
          <a:prstGeom prst="rect">
            <a:avLst/>
          </a:prstGeom>
        </p:spPr>
      </p:pic>
      <p:pic>
        <p:nvPicPr>
          <p:cNvPr id="8" name="Bildobjekt 7">
            <a:extLst>
              <a:ext uri="{FF2B5EF4-FFF2-40B4-BE49-F238E27FC236}">
                <a16:creationId xmlns:a16="http://schemas.microsoft.com/office/drawing/2014/main" id="{1EAC93FF-5319-4C50-A800-B204D32AFE41}"/>
              </a:ext>
            </a:extLst>
          </p:cNvPr>
          <p:cNvPicPr>
            <a:picLocks noChangeAspect="1"/>
          </p:cNvPicPr>
          <p:nvPr/>
        </p:nvPicPr>
        <p:blipFill>
          <a:blip r:embed="rId5"/>
          <a:stretch>
            <a:fillRect/>
          </a:stretch>
        </p:blipFill>
        <p:spPr>
          <a:xfrm>
            <a:off x="10103370" y="595192"/>
            <a:ext cx="1590993" cy="1584135"/>
          </a:xfrm>
          <a:prstGeom prst="rect">
            <a:avLst/>
          </a:prstGeom>
        </p:spPr>
      </p:pic>
    </p:spTree>
    <p:extLst>
      <p:ext uri="{BB962C8B-B14F-4D97-AF65-F5344CB8AC3E}">
        <p14:creationId xmlns:p14="http://schemas.microsoft.com/office/powerpoint/2010/main" val="194955225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tx2"/>
            </a:gs>
            <a:gs pos="39000">
              <a:schemeClr val="accent1">
                <a:lumMod val="60000"/>
                <a:lumOff val="40000"/>
              </a:schemeClr>
            </a:gs>
            <a:gs pos="97000">
              <a:schemeClr val="bg2">
                <a:lumMod val="75000"/>
              </a:schemeClr>
            </a:gs>
            <a:gs pos="61000">
              <a:schemeClr val="accent1">
                <a:lumMod val="45000"/>
                <a:lumOff val="55000"/>
              </a:schemeClr>
            </a:gs>
            <a:gs pos="92000">
              <a:srgbClr val="A9A5A5"/>
            </a:gs>
          </a:gsLst>
          <a:lin ang="5400000" scaled="1"/>
        </a:gradFill>
        <a:effectLst/>
      </p:bgPr>
    </p:bg>
    <p:spTree>
      <p:nvGrpSpPr>
        <p:cNvPr id="1" name=""/>
        <p:cNvGrpSpPr/>
        <p:nvPr/>
      </p:nvGrpSpPr>
      <p:grpSpPr>
        <a:xfrm>
          <a:off x="0" y="0"/>
          <a:ext cx="0" cy="0"/>
          <a:chOff x="0" y="0"/>
          <a:chExt cx="0" cy="0"/>
        </a:xfrm>
      </p:grpSpPr>
      <p:sp>
        <p:nvSpPr>
          <p:cNvPr id="2" name="Cloud">
            <a:extLst>
              <a:ext uri="{FF2B5EF4-FFF2-40B4-BE49-F238E27FC236}">
                <a16:creationId xmlns:a16="http://schemas.microsoft.com/office/drawing/2014/main" id="{66BE307B-DFDC-4699-876D-0416EC9BD7A9}"/>
              </a:ext>
            </a:extLst>
          </p:cNvPr>
          <p:cNvSpPr>
            <a:spLocks noChangeAspect="1" noEditPoints="1" noChangeArrowheads="1"/>
          </p:cNvSpPr>
          <p:nvPr/>
        </p:nvSpPr>
        <p:spPr bwMode="auto">
          <a:xfrm>
            <a:off x="3396539" y="2087009"/>
            <a:ext cx="4911193" cy="3291476"/>
          </a:xfrm>
          <a:custGeom>
            <a:avLst/>
            <a:gdLst>
              <a:gd name="T0" fmla="*/ 11616 w 21600"/>
              <a:gd name="T1" fmla="*/ 1254919 h 21600"/>
              <a:gd name="T2" fmla="*/ 1872457 w 21600"/>
              <a:gd name="T3" fmla="*/ 2507164 h 21600"/>
              <a:gd name="T4" fmla="*/ 3741792 w 21600"/>
              <a:gd name="T5" fmla="*/ 1254919 h 21600"/>
              <a:gd name="T6" fmla="*/ 1872457 w 21600"/>
              <a:gd name="T7" fmla="*/ 143502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accent4"/>
          </a:solidFill>
          <a:ln w="9525">
            <a:solidFill>
              <a:srgbClr val="000000"/>
            </a:solidFill>
            <a:miter lim="800000"/>
            <a:headEnd/>
            <a:tailEnd/>
          </a:ln>
          <a:effectLst>
            <a:outerShdw blurRad="63500" dist="107763" dir="2700000" algn="ctr" rotWithShape="0">
              <a:srgbClr val="000000">
                <a:alpha val="74997"/>
              </a:srgbClr>
            </a:outerShdw>
          </a:effectLst>
        </p:spPr>
        <p:txBody>
          <a:bodyPr/>
          <a:lstStyle/>
          <a:p>
            <a:pPr eaLnBrk="1" hangingPunct="1">
              <a:defRPr/>
            </a:pPr>
            <a:endParaRPr lang="sv-SE" dirty="0">
              <a:latin typeface="Raleway" panose="020B0003030101060003" pitchFamily="34" charset="0"/>
              <a:ea typeface="Arial" pitchFamily="34" charset="-128"/>
              <a:cs typeface="Arial" pitchFamily="34" charset="-128"/>
            </a:endParaRPr>
          </a:p>
        </p:txBody>
      </p:sp>
      <p:sp>
        <p:nvSpPr>
          <p:cNvPr id="3" name="Rectangle 2">
            <a:extLst>
              <a:ext uri="{FF2B5EF4-FFF2-40B4-BE49-F238E27FC236}">
                <a16:creationId xmlns:a16="http://schemas.microsoft.com/office/drawing/2014/main" id="{A4E22702-1546-4E7D-A380-F3AD02D2E40D}"/>
              </a:ext>
            </a:extLst>
          </p:cNvPr>
          <p:cNvSpPr>
            <a:spLocks noChangeArrowheads="1"/>
          </p:cNvSpPr>
          <p:nvPr/>
        </p:nvSpPr>
        <p:spPr bwMode="auto">
          <a:xfrm>
            <a:off x="3073629" y="3132528"/>
            <a:ext cx="5568592" cy="1309829"/>
          </a:xfrm>
          <a:prstGeom prst="rect">
            <a:avLst/>
          </a:prstGeom>
          <a:noFill/>
          <a:ln w="9525">
            <a:noFill/>
            <a:miter lim="800000"/>
            <a:headEnd/>
            <a:tailEnd/>
          </a:ln>
        </p:spPr>
        <p:txBody>
          <a:bodyPr/>
          <a:lstStyle/>
          <a:p>
            <a:pPr algn="ctr"/>
            <a:r>
              <a:rPr lang="sv-SE" sz="3200" dirty="0">
                <a:solidFill>
                  <a:schemeClr val="bg1"/>
                </a:solidFill>
                <a:latin typeface="Raleway" panose="020B0503030101060003" pitchFamily="34" charset="77"/>
              </a:rPr>
              <a:t>Varför finns</a:t>
            </a:r>
          </a:p>
          <a:p>
            <a:pPr algn="ctr"/>
            <a:r>
              <a:rPr lang="sv-SE" sz="3200" dirty="0">
                <a:solidFill>
                  <a:schemeClr val="bg1"/>
                </a:solidFill>
                <a:latin typeface="Raleway" panose="020B0503030101060003" pitchFamily="34" charset="77"/>
              </a:rPr>
              <a:t>tobakslagen?</a:t>
            </a:r>
          </a:p>
        </p:txBody>
      </p:sp>
      <p:sp>
        <p:nvSpPr>
          <p:cNvPr id="4" name="Pil: vänster 3">
            <a:extLst>
              <a:ext uri="{FF2B5EF4-FFF2-40B4-BE49-F238E27FC236}">
                <a16:creationId xmlns:a16="http://schemas.microsoft.com/office/drawing/2014/main" id="{C3C12BB8-27C1-4060-809C-053C12AC6C2C}"/>
              </a:ext>
            </a:extLst>
          </p:cNvPr>
          <p:cNvSpPr/>
          <p:nvPr/>
        </p:nvSpPr>
        <p:spPr>
          <a:xfrm rot="1698784">
            <a:off x="2794272" y="2612026"/>
            <a:ext cx="1019318" cy="164929"/>
          </a:xfrm>
          <a:prstGeom prst="lef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latin typeface="Raleway" panose="020B0503030101060003" pitchFamily="34" charset="77"/>
            </a:endParaRPr>
          </a:p>
        </p:txBody>
      </p:sp>
      <p:sp>
        <p:nvSpPr>
          <p:cNvPr id="5" name="Pil: vänster 4">
            <a:extLst>
              <a:ext uri="{FF2B5EF4-FFF2-40B4-BE49-F238E27FC236}">
                <a16:creationId xmlns:a16="http://schemas.microsoft.com/office/drawing/2014/main" id="{0C44E95A-A380-454A-B516-73EE93C54B16}"/>
              </a:ext>
            </a:extLst>
          </p:cNvPr>
          <p:cNvSpPr/>
          <p:nvPr/>
        </p:nvSpPr>
        <p:spPr>
          <a:xfrm rot="6814077">
            <a:off x="6844611" y="1391803"/>
            <a:ext cx="1019318" cy="164929"/>
          </a:xfrm>
          <a:prstGeom prst="lef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latin typeface="Raleway" panose="020B0503030101060003" pitchFamily="34" charset="77"/>
            </a:endParaRPr>
          </a:p>
        </p:txBody>
      </p:sp>
      <p:sp>
        <p:nvSpPr>
          <p:cNvPr id="6" name="Pil: vänster 5">
            <a:extLst>
              <a:ext uri="{FF2B5EF4-FFF2-40B4-BE49-F238E27FC236}">
                <a16:creationId xmlns:a16="http://schemas.microsoft.com/office/drawing/2014/main" id="{6BA5DC26-FD20-4F8E-A55E-1A73ECA74FD6}"/>
              </a:ext>
            </a:extLst>
          </p:cNvPr>
          <p:cNvSpPr/>
          <p:nvPr/>
        </p:nvSpPr>
        <p:spPr>
          <a:xfrm rot="17194768">
            <a:off x="3798436" y="5811741"/>
            <a:ext cx="1019318" cy="164929"/>
          </a:xfrm>
          <a:prstGeom prst="lef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latin typeface="Raleway" panose="020B0503030101060003" pitchFamily="34" charset="77"/>
            </a:endParaRPr>
          </a:p>
        </p:txBody>
      </p:sp>
      <p:sp>
        <p:nvSpPr>
          <p:cNvPr id="7" name="Pil: vänster 6">
            <a:extLst>
              <a:ext uri="{FF2B5EF4-FFF2-40B4-BE49-F238E27FC236}">
                <a16:creationId xmlns:a16="http://schemas.microsoft.com/office/drawing/2014/main" id="{BFEB25F1-AA39-462F-BFCA-5FDBB0E55919}"/>
              </a:ext>
            </a:extLst>
          </p:cNvPr>
          <p:cNvSpPr/>
          <p:nvPr/>
        </p:nvSpPr>
        <p:spPr>
          <a:xfrm rot="20743155">
            <a:off x="2384207" y="4527957"/>
            <a:ext cx="1019318" cy="164929"/>
          </a:xfrm>
          <a:prstGeom prst="lef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latin typeface="Raleway" panose="020B0503030101060003" pitchFamily="34" charset="77"/>
            </a:endParaRPr>
          </a:p>
        </p:txBody>
      </p:sp>
      <p:sp>
        <p:nvSpPr>
          <p:cNvPr id="8" name="Pil: vänster 7">
            <a:extLst>
              <a:ext uri="{FF2B5EF4-FFF2-40B4-BE49-F238E27FC236}">
                <a16:creationId xmlns:a16="http://schemas.microsoft.com/office/drawing/2014/main" id="{86D6DEBE-96C2-4CEB-8330-0A79A2864B7D}"/>
              </a:ext>
            </a:extLst>
          </p:cNvPr>
          <p:cNvSpPr/>
          <p:nvPr/>
        </p:nvSpPr>
        <p:spPr>
          <a:xfrm rot="4259437">
            <a:off x="4551457" y="1494886"/>
            <a:ext cx="1019318" cy="164929"/>
          </a:xfrm>
          <a:prstGeom prst="lef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latin typeface="Raleway" panose="020B0503030101060003" pitchFamily="34" charset="77"/>
            </a:endParaRPr>
          </a:p>
        </p:txBody>
      </p:sp>
      <p:sp>
        <p:nvSpPr>
          <p:cNvPr id="9" name="Pil: vänster 8">
            <a:extLst>
              <a:ext uri="{FF2B5EF4-FFF2-40B4-BE49-F238E27FC236}">
                <a16:creationId xmlns:a16="http://schemas.microsoft.com/office/drawing/2014/main" id="{5326427E-9C6A-4377-99DC-9F2A158AA74B}"/>
              </a:ext>
            </a:extLst>
          </p:cNvPr>
          <p:cNvSpPr/>
          <p:nvPr/>
        </p:nvSpPr>
        <p:spPr>
          <a:xfrm rot="10385890">
            <a:off x="8666550" y="2793839"/>
            <a:ext cx="1019318" cy="164929"/>
          </a:xfrm>
          <a:prstGeom prst="lef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latin typeface="Raleway" panose="020B0503030101060003" pitchFamily="34" charset="77"/>
            </a:endParaRPr>
          </a:p>
        </p:txBody>
      </p:sp>
      <p:sp>
        <p:nvSpPr>
          <p:cNvPr id="10" name="Pil: vänster 9">
            <a:extLst>
              <a:ext uri="{FF2B5EF4-FFF2-40B4-BE49-F238E27FC236}">
                <a16:creationId xmlns:a16="http://schemas.microsoft.com/office/drawing/2014/main" id="{560FBEC0-97D8-4B8B-AA0D-2C7C5C62AE31}"/>
              </a:ext>
            </a:extLst>
          </p:cNvPr>
          <p:cNvSpPr/>
          <p:nvPr/>
        </p:nvSpPr>
        <p:spPr>
          <a:xfrm rot="13024134">
            <a:off x="7844375" y="4900967"/>
            <a:ext cx="1019318" cy="164929"/>
          </a:xfrm>
          <a:prstGeom prst="lef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latin typeface="Raleway" panose="020B0503030101060003" pitchFamily="34" charset="77"/>
            </a:endParaRPr>
          </a:p>
        </p:txBody>
      </p:sp>
      <p:sp>
        <p:nvSpPr>
          <p:cNvPr id="11" name="Pil: vänster 10">
            <a:extLst>
              <a:ext uri="{FF2B5EF4-FFF2-40B4-BE49-F238E27FC236}">
                <a16:creationId xmlns:a16="http://schemas.microsoft.com/office/drawing/2014/main" id="{2DD790B3-DB1F-454B-BA36-5AE9E15BB1AB}"/>
              </a:ext>
            </a:extLst>
          </p:cNvPr>
          <p:cNvSpPr/>
          <p:nvPr/>
        </p:nvSpPr>
        <p:spPr>
          <a:xfrm rot="15571191">
            <a:off x="6110839" y="5902813"/>
            <a:ext cx="1019318" cy="164929"/>
          </a:xfrm>
          <a:prstGeom prst="lef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latin typeface="Raleway" panose="020B0503030101060003" pitchFamily="34" charset="77"/>
            </a:endParaRPr>
          </a:p>
        </p:txBody>
      </p:sp>
      <p:sp>
        <p:nvSpPr>
          <p:cNvPr id="12" name="Rubrik 1">
            <a:extLst>
              <a:ext uri="{FF2B5EF4-FFF2-40B4-BE49-F238E27FC236}">
                <a16:creationId xmlns:a16="http://schemas.microsoft.com/office/drawing/2014/main" id="{4318A9B2-2EFA-429D-BE34-1AD617A76E53}"/>
              </a:ext>
            </a:extLst>
          </p:cNvPr>
          <p:cNvSpPr txBox="1">
            <a:spLocks/>
          </p:cNvSpPr>
          <p:nvPr/>
        </p:nvSpPr>
        <p:spPr>
          <a:xfrm>
            <a:off x="4793754" y="276018"/>
            <a:ext cx="2604491" cy="69813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5400" dirty="0">
                <a:solidFill>
                  <a:schemeClr val="bg1">
                    <a:lumMod val="95000"/>
                  </a:schemeClr>
                </a:solidFill>
              </a:rPr>
              <a:t>ÖVNING</a:t>
            </a:r>
          </a:p>
        </p:txBody>
      </p:sp>
      <p:pic>
        <p:nvPicPr>
          <p:cNvPr id="13" name="Bildobjekt 12" descr="En bild som visar ritning, klocka&#10;&#10;Automatiskt genererad beskrivning">
            <a:extLst>
              <a:ext uri="{FF2B5EF4-FFF2-40B4-BE49-F238E27FC236}">
                <a16:creationId xmlns:a16="http://schemas.microsoft.com/office/drawing/2014/main" id="{D9C904A6-B814-47F9-A043-70C3B27DD97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63200" y="6174140"/>
            <a:ext cx="1492542" cy="486599"/>
          </a:xfrm>
          <a:prstGeom prst="rect">
            <a:avLst/>
          </a:prstGeom>
        </p:spPr>
      </p:pic>
    </p:spTree>
    <p:extLst>
      <p:ext uri="{BB962C8B-B14F-4D97-AF65-F5344CB8AC3E}">
        <p14:creationId xmlns:p14="http://schemas.microsoft.com/office/powerpoint/2010/main" val="38296416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tx2"/>
            </a:gs>
            <a:gs pos="39000">
              <a:schemeClr val="accent1">
                <a:lumMod val="60000"/>
                <a:lumOff val="40000"/>
              </a:schemeClr>
            </a:gs>
            <a:gs pos="97000">
              <a:schemeClr val="bg2">
                <a:lumMod val="75000"/>
              </a:schemeClr>
            </a:gs>
            <a:gs pos="61000">
              <a:schemeClr val="accent1">
                <a:lumMod val="45000"/>
                <a:lumOff val="55000"/>
              </a:schemeClr>
            </a:gs>
            <a:gs pos="92000">
              <a:srgbClr val="A9A5A5"/>
            </a:gs>
          </a:gsLst>
          <a:lin ang="5400000" scaled="1"/>
        </a:gradFill>
        <a:effectLst/>
      </p:bgPr>
    </p:bg>
    <p:spTree>
      <p:nvGrpSpPr>
        <p:cNvPr id="1" name=""/>
        <p:cNvGrpSpPr/>
        <p:nvPr/>
      </p:nvGrpSpPr>
      <p:grpSpPr>
        <a:xfrm>
          <a:off x="0" y="0"/>
          <a:ext cx="0" cy="0"/>
          <a:chOff x="0" y="0"/>
          <a:chExt cx="0" cy="0"/>
        </a:xfrm>
      </p:grpSpPr>
      <p:sp>
        <p:nvSpPr>
          <p:cNvPr id="2" name="Rubrik 9">
            <a:extLst>
              <a:ext uri="{FF2B5EF4-FFF2-40B4-BE49-F238E27FC236}">
                <a16:creationId xmlns:a16="http://schemas.microsoft.com/office/drawing/2014/main" id="{836F0C6C-BE6E-4E19-8A0D-439426FB2E38}"/>
              </a:ext>
            </a:extLst>
          </p:cNvPr>
          <p:cNvSpPr txBox="1">
            <a:spLocks/>
          </p:cNvSpPr>
          <p:nvPr/>
        </p:nvSpPr>
        <p:spPr>
          <a:xfrm>
            <a:off x="838200" y="365125"/>
            <a:ext cx="10515600" cy="698131"/>
          </a:xfrm>
          <a:prstGeom prst="rect">
            <a:avLst/>
          </a:prstGeom>
        </p:spPr>
        <p:txBody>
          <a:bodyPr vert="horz" lIns="91440" tIns="45720" rIns="91440" bIns="45720" rtlCol="0" anchor="b">
            <a:normAutofit fontScale="8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sv-SE"/>
              <a:t>Det började redan på 1950-talet</a:t>
            </a:r>
            <a:endParaRPr lang="sv-SE" dirty="0"/>
          </a:p>
        </p:txBody>
      </p:sp>
      <p:sp>
        <p:nvSpPr>
          <p:cNvPr id="3" name="Platshållare för innehåll 10">
            <a:extLst>
              <a:ext uri="{FF2B5EF4-FFF2-40B4-BE49-F238E27FC236}">
                <a16:creationId xmlns:a16="http://schemas.microsoft.com/office/drawing/2014/main" id="{336AD693-D48E-4168-9238-5AA094D4C540}"/>
              </a:ext>
            </a:extLst>
          </p:cNvPr>
          <p:cNvSpPr txBox="1">
            <a:spLocks/>
          </p:cNvSpPr>
          <p:nvPr/>
        </p:nvSpPr>
        <p:spPr>
          <a:xfrm>
            <a:off x="838200" y="1536183"/>
            <a:ext cx="10515600" cy="435934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sv-SE" dirty="0">
                <a:solidFill>
                  <a:schemeClr val="bg1"/>
                </a:solidFill>
                <a:latin typeface="Raleway" panose="020B0503030101060003" pitchFamily="34" charset="77"/>
              </a:rPr>
              <a:t>På</a:t>
            </a:r>
            <a:r>
              <a:rPr lang="sv-SE" sz="4000" dirty="0">
                <a:solidFill>
                  <a:schemeClr val="bg1"/>
                </a:solidFill>
                <a:latin typeface="Raleway" panose="020B0503030101060003" pitchFamily="34" charset="77"/>
              </a:rPr>
              <a:t> </a:t>
            </a:r>
            <a:endParaRPr lang="sv-SE" sz="1400" dirty="0">
              <a:solidFill>
                <a:schemeClr val="bg1"/>
              </a:solidFill>
              <a:latin typeface="Raleway" panose="020B0503030101060003" pitchFamily="34" charset="77"/>
            </a:endParaRPr>
          </a:p>
          <a:p>
            <a:pPr marL="342900" indent="-342900" algn="l">
              <a:buClr>
                <a:schemeClr val="accent2"/>
              </a:buClr>
              <a:buFont typeface="Arial" panose="020B0604020202020204" pitchFamily="34" charset="0"/>
              <a:buChar char="•"/>
            </a:pPr>
            <a:r>
              <a:rPr lang="sv-SE" dirty="0">
                <a:solidFill>
                  <a:schemeClr val="bg1"/>
                </a:solidFill>
                <a:latin typeface="Raleway" panose="020B0503030101060003" pitchFamily="34" charset="77"/>
              </a:rPr>
              <a:t>1950-talet började de första vetenskapliga rapporterna komma om att rökning kunde leda till mycket allvarliga sjukdomar</a:t>
            </a:r>
          </a:p>
          <a:p>
            <a:pPr marL="342900" indent="-342900" algn="l">
              <a:buClr>
                <a:schemeClr val="accent2"/>
              </a:buClr>
              <a:buFont typeface="Arial" panose="020B0604020202020204" pitchFamily="34" charset="0"/>
              <a:buChar char="•"/>
            </a:pPr>
            <a:r>
              <a:rPr lang="sv-SE" dirty="0">
                <a:solidFill>
                  <a:schemeClr val="bg1"/>
                </a:solidFill>
                <a:latin typeface="Raleway" panose="020B0503030101060003" pitchFamily="34" charset="77"/>
              </a:rPr>
              <a:t>1960-talet gjordes första rökvaneundersökningen i Sverige och man började informera om tobak och dess risker</a:t>
            </a:r>
          </a:p>
          <a:p>
            <a:pPr marL="342900" indent="-342900" algn="l">
              <a:buClr>
                <a:schemeClr val="accent2"/>
              </a:buClr>
              <a:buFont typeface="Arial" panose="020B0604020202020204" pitchFamily="34" charset="0"/>
              <a:buChar char="•"/>
            </a:pPr>
            <a:r>
              <a:rPr lang="sv-SE" dirty="0">
                <a:solidFill>
                  <a:schemeClr val="bg1"/>
                </a:solidFill>
                <a:latin typeface="Raleway" panose="020B0503030101060003" pitchFamily="34" charset="77"/>
              </a:rPr>
              <a:t>1970-talet blev det en politisk fråga och det blev förbjudet att använda  människor i tobaksreklamen och varningstexter infördes</a:t>
            </a:r>
          </a:p>
          <a:p>
            <a:pPr marL="342900" indent="-342900" algn="l">
              <a:buClr>
                <a:schemeClr val="accent2"/>
              </a:buClr>
              <a:buFont typeface="Arial" panose="020B0604020202020204" pitchFamily="34" charset="0"/>
              <a:buChar char="•"/>
            </a:pPr>
            <a:r>
              <a:rPr lang="sv-SE" dirty="0">
                <a:solidFill>
                  <a:schemeClr val="bg1"/>
                </a:solidFill>
                <a:latin typeface="Raleway" panose="020B0503030101060003" pitchFamily="34" charset="77"/>
              </a:rPr>
              <a:t>1980-talet började myndigheter tala om begränsning av rökning i gemensamma lokaler</a:t>
            </a:r>
          </a:p>
          <a:p>
            <a:pPr algn="l"/>
            <a:endParaRPr lang="sv-SE" dirty="0">
              <a:solidFill>
                <a:schemeClr val="bg1"/>
              </a:solidFill>
            </a:endParaRPr>
          </a:p>
        </p:txBody>
      </p:sp>
      <p:pic>
        <p:nvPicPr>
          <p:cNvPr id="4" name="Bildobjekt 3" descr="En bild som visar ritning, klocka&#10;&#10;Automatiskt genererad beskrivning">
            <a:extLst>
              <a:ext uri="{FF2B5EF4-FFF2-40B4-BE49-F238E27FC236}">
                <a16:creationId xmlns:a16="http://schemas.microsoft.com/office/drawing/2014/main" id="{59EFF052-4DA6-472D-9F25-6A422ECB80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63200" y="6174140"/>
            <a:ext cx="1492542" cy="486599"/>
          </a:xfrm>
          <a:prstGeom prst="rect">
            <a:avLst/>
          </a:prstGeom>
        </p:spPr>
      </p:pic>
    </p:spTree>
    <p:extLst>
      <p:ext uri="{BB962C8B-B14F-4D97-AF65-F5344CB8AC3E}">
        <p14:creationId xmlns:p14="http://schemas.microsoft.com/office/powerpoint/2010/main" val="173261121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tx2"/>
            </a:gs>
            <a:gs pos="39000">
              <a:schemeClr val="accent1">
                <a:lumMod val="60000"/>
                <a:lumOff val="40000"/>
              </a:schemeClr>
            </a:gs>
            <a:gs pos="97000">
              <a:schemeClr val="bg2">
                <a:lumMod val="75000"/>
              </a:schemeClr>
            </a:gs>
            <a:gs pos="61000">
              <a:schemeClr val="accent1">
                <a:lumMod val="45000"/>
                <a:lumOff val="55000"/>
              </a:schemeClr>
            </a:gs>
            <a:gs pos="92000">
              <a:srgbClr val="A9A5A5"/>
            </a:gs>
          </a:gsLst>
          <a:lin ang="5400000" scaled="1"/>
        </a:gradFill>
        <a:effectLst/>
      </p:bgPr>
    </p:bg>
    <p:spTree>
      <p:nvGrpSpPr>
        <p:cNvPr id="1" name=""/>
        <p:cNvGrpSpPr/>
        <p:nvPr/>
      </p:nvGrpSpPr>
      <p:grpSpPr>
        <a:xfrm>
          <a:off x="0" y="0"/>
          <a:ext cx="0" cy="0"/>
          <a:chOff x="0" y="0"/>
          <a:chExt cx="0" cy="0"/>
        </a:xfrm>
      </p:grpSpPr>
      <p:sp>
        <p:nvSpPr>
          <p:cNvPr id="2" name="Rubrik 3">
            <a:extLst>
              <a:ext uri="{FF2B5EF4-FFF2-40B4-BE49-F238E27FC236}">
                <a16:creationId xmlns:a16="http://schemas.microsoft.com/office/drawing/2014/main" id="{BA75ECC9-75B0-4BC2-B729-92AD56757B03}"/>
              </a:ext>
            </a:extLst>
          </p:cNvPr>
          <p:cNvSpPr txBox="1">
            <a:spLocks/>
          </p:cNvSpPr>
          <p:nvPr/>
        </p:nvSpPr>
        <p:spPr>
          <a:xfrm>
            <a:off x="838200" y="365125"/>
            <a:ext cx="10515600" cy="698131"/>
          </a:xfrm>
          <a:prstGeom prst="rect">
            <a:avLst/>
          </a:prstGeom>
        </p:spPr>
        <p:txBody>
          <a:bodyPr vert="horz" lIns="91440" tIns="45720" rIns="91440" bIns="45720" rtlCol="0" anchor="b">
            <a:normAutofit fontScale="7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sv-SE" dirty="0"/>
              <a:t>Och på 1990-talet kom tobakslagstiftningen…</a:t>
            </a:r>
          </a:p>
        </p:txBody>
      </p:sp>
      <p:sp>
        <p:nvSpPr>
          <p:cNvPr id="3" name="Platshållare för innehåll 5">
            <a:extLst>
              <a:ext uri="{FF2B5EF4-FFF2-40B4-BE49-F238E27FC236}">
                <a16:creationId xmlns:a16="http://schemas.microsoft.com/office/drawing/2014/main" id="{58875C3B-1A41-4AE8-A803-939789B88FC3}"/>
              </a:ext>
            </a:extLst>
          </p:cNvPr>
          <p:cNvSpPr txBox="1">
            <a:spLocks/>
          </p:cNvSpPr>
          <p:nvPr/>
        </p:nvSpPr>
        <p:spPr>
          <a:xfrm>
            <a:off x="838200" y="1526658"/>
            <a:ext cx="10515600" cy="435934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Clr>
                <a:schemeClr val="accent1"/>
              </a:buClr>
              <a:buFont typeface="Arial" panose="020B0604020202020204" pitchFamily="34" charset="0"/>
              <a:buChar char="•"/>
            </a:pPr>
            <a:r>
              <a:rPr lang="sv-SE" dirty="0">
                <a:solidFill>
                  <a:schemeClr val="bg1"/>
                </a:solidFill>
                <a:latin typeface="Raleway" panose="020B0503030101060003" pitchFamily="34" charset="77"/>
              </a:rPr>
              <a:t>1993 kom den första tobakslagen</a:t>
            </a:r>
          </a:p>
          <a:p>
            <a:pPr marL="342900" indent="-342900" algn="l">
              <a:buClr>
                <a:schemeClr val="accent1"/>
              </a:buClr>
              <a:buFont typeface="Arial" panose="020B0604020202020204" pitchFamily="34" charset="0"/>
              <a:buChar char="•"/>
            </a:pPr>
            <a:r>
              <a:rPr lang="sv-SE" dirty="0">
                <a:solidFill>
                  <a:schemeClr val="bg1"/>
                </a:solidFill>
                <a:latin typeface="Raleway" panose="020B0503030101060003" pitchFamily="34" charset="77"/>
              </a:rPr>
              <a:t>1994 skärptes lagen, då rökning förbjöds i en del allmänna lokaler och områden, exempelvis på skolor</a:t>
            </a:r>
          </a:p>
          <a:p>
            <a:pPr marL="342900" indent="-342900" algn="l">
              <a:buClr>
                <a:schemeClr val="accent1"/>
              </a:buClr>
              <a:buFont typeface="Arial" panose="020B0604020202020204" pitchFamily="34" charset="0"/>
              <a:buChar char="•"/>
            </a:pPr>
            <a:r>
              <a:rPr lang="sv-SE" dirty="0">
                <a:solidFill>
                  <a:schemeClr val="bg1"/>
                </a:solidFill>
                <a:latin typeface="Raleway" panose="020B0503030101060003" pitchFamily="34" charset="77"/>
              </a:rPr>
              <a:t>1997 infördes en åldersgräns på försäljning av tobak</a:t>
            </a:r>
          </a:p>
          <a:p>
            <a:pPr marL="342900" indent="-342900" algn="l">
              <a:buClr>
                <a:schemeClr val="accent1"/>
              </a:buClr>
              <a:buFont typeface="Arial" panose="020B0604020202020204" pitchFamily="34" charset="0"/>
              <a:buChar char="•"/>
            </a:pPr>
            <a:r>
              <a:rPr lang="sv-SE" dirty="0">
                <a:solidFill>
                  <a:schemeClr val="bg1"/>
                </a:solidFill>
                <a:latin typeface="Raleway" panose="020B0503030101060003" pitchFamily="34" charset="77"/>
              </a:rPr>
              <a:t>2005 blev rökning förbjuden på kaféer och restauranger och utomhusreklam på säljställen förbjöds</a:t>
            </a:r>
          </a:p>
          <a:p>
            <a:pPr marL="342900" indent="-342900" algn="l">
              <a:buClr>
                <a:schemeClr val="accent1"/>
              </a:buClr>
              <a:buFont typeface="Arial" panose="020B0604020202020204" pitchFamily="34" charset="0"/>
              <a:buChar char="•"/>
            </a:pPr>
            <a:r>
              <a:rPr lang="sv-SE" dirty="0">
                <a:solidFill>
                  <a:schemeClr val="bg1"/>
                </a:solidFill>
                <a:latin typeface="Raleway" panose="020B0503030101060003" pitchFamily="34" charset="77"/>
              </a:rPr>
              <a:t>2016 förbjöds smaktillsatser i cigaretter</a:t>
            </a:r>
          </a:p>
          <a:p>
            <a:pPr marL="342900" indent="-342900" algn="l">
              <a:buClr>
                <a:schemeClr val="accent1"/>
              </a:buClr>
              <a:buFont typeface="Arial" panose="020B0604020202020204" pitchFamily="34" charset="0"/>
              <a:buChar char="•"/>
            </a:pPr>
            <a:r>
              <a:rPr lang="sv-SE" dirty="0">
                <a:solidFill>
                  <a:schemeClr val="bg1"/>
                </a:solidFill>
                <a:latin typeface="Raleway" panose="020B0503030101060003" pitchFamily="34" charset="77"/>
              </a:rPr>
              <a:t>2017 infördes en åldersgräns på e-cigaretter</a:t>
            </a:r>
          </a:p>
          <a:p>
            <a:pPr marL="342900" indent="-342900" algn="l">
              <a:buClr>
                <a:schemeClr val="accent1"/>
              </a:buClr>
              <a:buFont typeface="Arial" panose="020B0604020202020204" pitchFamily="34" charset="0"/>
              <a:buChar char="•"/>
            </a:pPr>
            <a:r>
              <a:rPr lang="sv-SE" dirty="0">
                <a:solidFill>
                  <a:schemeClr val="bg1"/>
                </a:solidFill>
                <a:latin typeface="Raleway" panose="020B0503030101060003" pitchFamily="34" charset="77"/>
              </a:rPr>
              <a:t>2019 kom en ny tobakslag där man kompletterade den tidigare lagen med </a:t>
            </a:r>
            <a:r>
              <a:rPr lang="sv-SE" dirty="0" err="1">
                <a:solidFill>
                  <a:schemeClr val="bg1"/>
                </a:solidFill>
                <a:latin typeface="Raleway" panose="020B0503030101060003" pitchFamily="34" charset="77"/>
              </a:rPr>
              <a:t>bl</a:t>
            </a:r>
            <a:r>
              <a:rPr lang="sv-SE" dirty="0">
                <a:solidFill>
                  <a:schemeClr val="bg1"/>
                </a:solidFill>
                <a:latin typeface="Raleway" panose="020B0503030101060003" pitchFamily="34" charset="77"/>
              </a:rPr>
              <a:t> a fler rökfria utomhusmiljöer</a:t>
            </a:r>
          </a:p>
        </p:txBody>
      </p:sp>
      <p:pic>
        <p:nvPicPr>
          <p:cNvPr id="4" name="Bildobjekt 3" descr="En bild som visar ritning, klocka&#10;&#10;Automatiskt genererad beskrivning">
            <a:extLst>
              <a:ext uri="{FF2B5EF4-FFF2-40B4-BE49-F238E27FC236}">
                <a16:creationId xmlns:a16="http://schemas.microsoft.com/office/drawing/2014/main" id="{AF8870AB-418A-4EBF-8507-8FB73BDE36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63200" y="6174140"/>
            <a:ext cx="1492542" cy="486599"/>
          </a:xfrm>
          <a:prstGeom prst="rect">
            <a:avLst/>
          </a:prstGeom>
        </p:spPr>
      </p:pic>
    </p:spTree>
    <p:extLst>
      <p:ext uri="{BB962C8B-B14F-4D97-AF65-F5344CB8AC3E}">
        <p14:creationId xmlns:p14="http://schemas.microsoft.com/office/powerpoint/2010/main" val="5864932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tx2"/>
            </a:gs>
            <a:gs pos="39000">
              <a:schemeClr val="accent1">
                <a:lumMod val="60000"/>
                <a:lumOff val="40000"/>
              </a:schemeClr>
            </a:gs>
            <a:gs pos="97000">
              <a:schemeClr val="bg2">
                <a:lumMod val="75000"/>
              </a:schemeClr>
            </a:gs>
            <a:gs pos="61000">
              <a:schemeClr val="accent1">
                <a:lumMod val="45000"/>
                <a:lumOff val="55000"/>
              </a:schemeClr>
            </a:gs>
            <a:gs pos="92000">
              <a:srgbClr val="A9A5A5"/>
            </a:gs>
          </a:gsLst>
          <a:lin ang="5400000" scaled="1"/>
        </a:gra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DD53CF-C76E-455E-B281-8E8F25FF8D16}"/>
              </a:ext>
            </a:extLst>
          </p:cNvPr>
          <p:cNvSpPr txBox="1">
            <a:spLocks/>
          </p:cNvSpPr>
          <p:nvPr/>
        </p:nvSpPr>
        <p:spPr>
          <a:xfrm>
            <a:off x="714374" y="622300"/>
            <a:ext cx="11477625" cy="69813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sv-SE" sz="4000" dirty="0"/>
              <a:t>Vad innebär Tobakslagen när det gäller försäljning?</a:t>
            </a:r>
          </a:p>
        </p:txBody>
      </p:sp>
      <p:sp>
        <p:nvSpPr>
          <p:cNvPr id="3" name="Platshållare för innehåll 2">
            <a:extLst>
              <a:ext uri="{FF2B5EF4-FFF2-40B4-BE49-F238E27FC236}">
                <a16:creationId xmlns:a16="http://schemas.microsoft.com/office/drawing/2014/main" id="{E14DA206-344B-44F2-AE5E-19BE62D1F45C}"/>
              </a:ext>
            </a:extLst>
          </p:cNvPr>
          <p:cNvSpPr txBox="1">
            <a:spLocks/>
          </p:cNvSpPr>
          <p:nvPr/>
        </p:nvSpPr>
        <p:spPr>
          <a:xfrm>
            <a:off x="1071562" y="1809310"/>
            <a:ext cx="10515600" cy="435934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spcBef>
                <a:spcPct val="20000"/>
              </a:spcBef>
              <a:buClr>
                <a:schemeClr val="accent2"/>
              </a:buClr>
              <a:buFont typeface="Arial" panose="020B0604020202020204" pitchFamily="34" charset="0"/>
              <a:buChar char="•"/>
            </a:pPr>
            <a:r>
              <a:rPr lang="sv-SE" sz="3200" dirty="0">
                <a:solidFill>
                  <a:schemeClr val="bg1"/>
                </a:solidFill>
              </a:rPr>
              <a:t>Åldersgräns 18 år</a:t>
            </a:r>
            <a:br>
              <a:rPr lang="sv-SE" sz="3200" dirty="0">
                <a:solidFill>
                  <a:schemeClr val="bg1"/>
                </a:solidFill>
              </a:rPr>
            </a:br>
            <a:endParaRPr lang="sv-SE" sz="3200" dirty="0">
              <a:solidFill>
                <a:schemeClr val="bg1"/>
              </a:solidFill>
            </a:endParaRPr>
          </a:p>
          <a:p>
            <a:pPr marL="457200" indent="-457200" algn="l">
              <a:spcBef>
                <a:spcPct val="20000"/>
              </a:spcBef>
              <a:buClr>
                <a:schemeClr val="accent2"/>
              </a:buClr>
              <a:buFont typeface="Arial" panose="020B0604020202020204" pitchFamily="34" charset="0"/>
              <a:buChar char="•"/>
            </a:pPr>
            <a:r>
              <a:rPr lang="sv-SE" sz="3200" dirty="0">
                <a:solidFill>
                  <a:schemeClr val="bg1"/>
                </a:solidFill>
              </a:rPr>
              <a:t>Om ett försäljningsställe bryter mot lagen anmäls det till:</a:t>
            </a:r>
          </a:p>
          <a:p>
            <a:pPr marL="771525" lvl="1" indent="-457200" algn="l">
              <a:spcBef>
                <a:spcPct val="20000"/>
              </a:spcBef>
              <a:buClr>
                <a:schemeClr val="accent1"/>
              </a:buClr>
              <a:buFont typeface="Arial" panose="020B0604020202020204" pitchFamily="34" charset="0"/>
              <a:buChar char="•"/>
            </a:pPr>
            <a:r>
              <a:rPr lang="sv-SE" sz="3200" dirty="0">
                <a:solidFill>
                  <a:schemeClr val="bg1"/>
                </a:solidFill>
              </a:rPr>
              <a:t>Kommunen</a:t>
            </a:r>
          </a:p>
          <a:p>
            <a:pPr marL="771525" lvl="1" indent="-457200" algn="l">
              <a:spcBef>
                <a:spcPct val="20000"/>
              </a:spcBef>
              <a:buClr>
                <a:schemeClr val="accent1"/>
              </a:buClr>
              <a:buFont typeface="Arial" panose="020B0604020202020204" pitchFamily="34" charset="0"/>
              <a:buChar char="•"/>
            </a:pPr>
            <a:r>
              <a:rPr lang="sv-SE" sz="3200" dirty="0">
                <a:solidFill>
                  <a:schemeClr val="bg1"/>
                </a:solidFill>
              </a:rPr>
              <a:t>Polisen</a:t>
            </a:r>
          </a:p>
        </p:txBody>
      </p:sp>
      <p:grpSp>
        <p:nvGrpSpPr>
          <p:cNvPr id="4" name="Grupp 3">
            <a:extLst>
              <a:ext uri="{FF2B5EF4-FFF2-40B4-BE49-F238E27FC236}">
                <a16:creationId xmlns:a16="http://schemas.microsoft.com/office/drawing/2014/main" id="{7D9B2E01-D5E8-4326-AE79-66FB987995B7}"/>
              </a:ext>
            </a:extLst>
          </p:cNvPr>
          <p:cNvGrpSpPr/>
          <p:nvPr/>
        </p:nvGrpSpPr>
        <p:grpSpPr>
          <a:xfrm>
            <a:off x="0" y="5479319"/>
            <a:ext cx="12192001" cy="1378681"/>
            <a:chOff x="-1" y="5494559"/>
            <a:chExt cx="12192001" cy="1378681"/>
          </a:xfrm>
        </p:grpSpPr>
        <p:pic>
          <p:nvPicPr>
            <p:cNvPr id="5" name="Picture 2">
              <a:extLst>
                <a:ext uri="{FF2B5EF4-FFF2-40B4-BE49-F238E27FC236}">
                  <a16:creationId xmlns:a16="http://schemas.microsoft.com/office/drawing/2014/main" id="{B514D031-B974-431C-AD2A-C017331F677D}"/>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9168953" y="5494559"/>
              <a:ext cx="3023047" cy="13786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a:extLst>
                <a:ext uri="{FF2B5EF4-FFF2-40B4-BE49-F238E27FC236}">
                  <a16:creationId xmlns:a16="http://schemas.microsoft.com/office/drawing/2014/main" id="{6D430AE0-5D89-4E46-8F0F-410D2B0A1AC2}"/>
                </a:ext>
              </a:extLst>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1" y="5494559"/>
              <a:ext cx="9176574" cy="13786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pic>
        <p:nvPicPr>
          <p:cNvPr id="7" name="Bildobjekt 6" descr="En bild som visar ritning, klocka&#10;&#10;Automatiskt genererad beskrivning">
            <a:extLst>
              <a:ext uri="{FF2B5EF4-FFF2-40B4-BE49-F238E27FC236}">
                <a16:creationId xmlns:a16="http://schemas.microsoft.com/office/drawing/2014/main" id="{77A8A420-E7F0-43A9-9343-743849E41BD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397706" y="4848705"/>
            <a:ext cx="1492542" cy="486599"/>
          </a:xfrm>
          <a:prstGeom prst="rect">
            <a:avLst/>
          </a:prstGeom>
        </p:spPr>
      </p:pic>
    </p:spTree>
    <p:extLst>
      <p:ext uri="{BB962C8B-B14F-4D97-AF65-F5344CB8AC3E}">
        <p14:creationId xmlns:p14="http://schemas.microsoft.com/office/powerpoint/2010/main" val="40563168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tx2"/>
            </a:gs>
            <a:gs pos="39000">
              <a:schemeClr val="accent1">
                <a:lumMod val="60000"/>
                <a:lumOff val="40000"/>
              </a:schemeClr>
            </a:gs>
            <a:gs pos="97000">
              <a:schemeClr val="bg2">
                <a:lumMod val="75000"/>
              </a:schemeClr>
            </a:gs>
            <a:gs pos="61000">
              <a:schemeClr val="accent1">
                <a:lumMod val="45000"/>
                <a:lumOff val="55000"/>
              </a:schemeClr>
            </a:gs>
            <a:gs pos="92000">
              <a:srgbClr val="A9A5A5"/>
            </a:gs>
          </a:gsLst>
          <a:lin ang="5400000" scaled="1"/>
        </a:gradFill>
        <a:effectLst/>
      </p:bgPr>
    </p:bg>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5348FE06-A579-4561-B393-E8618B7BBB5A}"/>
              </a:ext>
            </a:extLst>
          </p:cNvPr>
          <p:cNvPicPr>
            <a:picLocks noChangeAspect="1"/>
          </p:cNvPicPr>
          <p:nvPr/>
        </p:nvPicPr>
        <p:blipFill>
          <a:blip r:embed="rId3"/>
          <a:stretch>
            <a:fillRect/>
          </a:stretch>
        </p:blipFill>
        <p:spPr>
          <a:xfrm>
            <a:off x="0" y="5531409"/>
            <a:ext cx="12192000" cy="1326591"/>
          </a:xfrm>
          <a:prstGeom prst="rect">
            <a:avLst/>
          </a:prstGeom>
        </p:spPr>
      </p:pic>
      <p:sp>
        <p:nvSpPr>
          <p:cNvPr id="3" name="Rubrik 1">
            <a:extLst>
              <a:ext uri="{FF2B5EF4-FFF2-40B4-BE49-F238E27FC236}">
                <a16:creationId xmlns:a16="http://schemas.microsoft.com/office/drawing/2014/main" id="{64257772-C314-4DE7-88AE-E2A9DD038075}"/>
              </a:ext>
            </a:extLst>
          </p:cNvPr>
          <p:cNvSpPr>
            <a:spLocks noGrp="1"/>
          </p:cNvSpPr>
          <p:nvPr>
            <p:ph type="ctrTitle"/>
          </p:nvPr>
        </p:nvSpPr>
        <p:spPr>
          <a:xfrm>
            <a:off x="1144904" y="1358316"/>
            <a:ext cx="3669161" cy="2760098"/>
          </a:xfrm>
        </p:spPr>
        <p:txBody>
          <a:bodyPr vert="horz" lIns="91440" tIns="45720" rIns="91440" bIns="45720" rtlCol="0" anchor="ctr">
            <a:normAutofit/>
          </a:bodyPr>
          <a:lstStyle/>
          <a:p>
            <a:pPr algn="l"/>
            <a:r>
              <a:rPr lang="en-US" sz="4400" kern="1200">
                <a:latin typeface="Raleway" panose="020B0503030101060003" pitchFamily="34" charset="0"/>
                <a:ea typeface="+mj-ea"/>
                <a:cs typeface="+mj-cs"/>
              </a:rPr>
              <a:t>Vad innebär Tobakslagen för skolorna?</a:t>
            </a:r>
            <a:endParaRPr lang="en-US" sz="4400" kern="1200" dirty="0">
              <a:latin typeface="Raleway" panose="020B0503030101060003" pitchFamily="34" charset="0"/>
              <a:ea typeface="+mj-ea"/>
              <a:cs typeface="+mj-cs"/>
            </a:endParaRPr>
          </a:p>
        </p:txBody>
      </p:sp>
      <p:sp>
        <p:nvSpPr>
          <p:cNvPr id="4" name="Underrubrik 2">
            <a:extLst>
              <a:ext uri="{FF2B5EF4-FFF2-40B4-BE49-F238E27FC236}">
                <a16:creationId xmlns:a16="http://schemas.microsoft.com/office/drawing/2014/main" id="{78FDA807-27A4-478C-8BC0-A39BDD49EF25}"/>
              </a:ext>
            </a:extLst>
          </p:cNvPr>
          <p:cNvSpPr>
            <a:spLocks noGrp="1"/>
          </p:cNvSpPr>
          <p:nvPr>
            <p:ph type="subTitle" idx="1"/>
          </p:nvPr>
        </p:nvSpPr>
        <p:spPr>
          <a:xfrm>
            <a:off x="6176299" y="736314"/>
            <a:ext cx="5306084" cy="4347001"/>
          </a:xfrm>
        </p:spPr>
        <p:txBody>
          <a:bodyPr vert="horz" lIns="91440" tIns="45720" rIns="91440" bIns="45720" rtlCol="0" anchor="ctr">
            <a:normAutofit/>
          </a:bodyPr>
          <a:lstStyle/>
          <a:p>
            <a:pPr marL="457200" indent="-342900" algn="l">
              <a:lnSpc>
                <a:spcPct val="90000"/>
              </a:lnSpc>
              <a:spcAft>
                <a:spcPts val="800"/>
              </a:spcAft>
              <a:buClr>
                <a:schemeClr val="accent2"/>
              </a:buClr>
              <a:buFont typeface="Arial" panose="020B0604020202020204" pitchFamily="34" charset="0"/>
              <a:buChar char="•"/>
            </a:pPr>
            <a:r>
              <a:rPr lang="sv-SE">
                <a:solidFill>
                  <a:schemeClr val="bg1"/>
                </a:solidFill>
                <a:latin typeface="Raleway" panose="020B0503030101060003" pitchFamily="34" charset="0"/>
              </a:rPr>
              <a:t>Rökning är förbjuden i skolor och på skolgårdar</a:t>
            </a:r>
          </a:p>
          <a:p>
            <a:pPr marL="457200" indent="-342900" algn="l">
              <a:lnSpc>
                <a:spcPct val="90000"/>
              </a:lnSpc>
              <a:spcAft>
                <a:spcPts val="800"/>
              </a:spcAft>
              <a:buClr>
                <a:schemeClr val="accent2"/>
              </a:buClr>
              <a:buFont typeface="Arial" panose="020B0604020202020204" pitchFamily="34" charset="0"/>
              <a:buChar char="•"/>
            </a:pPr>
            <a:r>
              <a:rPr lang="sv-SE">
                <a:solidFill>
                  <a:schemeClr val="bg1"/>
                </a:solidFill>
                <a:latin typeface="Raleway" panose="020B0503030101060003" pitchFamily="34" charset="0"/>
              </a:rPr>
              <a:t>Det gäller både barn och vuxna</a:t>
            </a:r>
          </a:p>
          <a:p>
            <a:pPr marL="457200" indent="-342900" algn="l">
              <a:lnSpc>
                <a:spcPct val="90000"/>
              </a:lnSpc>
              <a:spcAft>
                <a:spcPts val="800"/>
              </a:spcAft>
              <a:buClr>
                <a:schemeClr val="accent2"/>
              </a:buClr>
              <a:buFont typeface="Arial" panose="020B0604020202020204" pitchFamily="34" charset="0"/>
              <a:buChar char="•"/>
            </a:pPr>
            <a:r>
              <a:rPr lang="sv-SE">
                <a:solidFill>
                  <a:schemeClr val="bg1"/>
                </a:solidFill>
                <a:latin typeface="Raleway" panose="020B0503030101060003" pitchFamily="34" charset="0"/>
              </a:rPr>
              <a:t>Det är förbjudet att ställa fram askkoppar och upplåta platser utanför skolgården för rökning</a:t>
            </a:r>
          </a:p>
        </p:txBody>
      </p:sp>
      <p:pic>
        <p:nvPicPr>
          <p:cNvPr id="5" name="Bildobjekt 4" descr="En bild som visar ritning, klocka&#10;&#10;Automatiskt genererad beskrivning">
            <a:extLst>
              <a:ext uri="{FF2B5EF4-FFF2-40B4-BE49-F238E27FC236}">
                <a16:creationId xmlns:a16="http://schemas.microsoft.com/office/drawing/2014/main" id="{516511EC-63DB-4A5D-83C2-CA55558F38D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49464" y="4931936"/>
            <a:ext cx="1492542" cy="486599"/>
          </a:xfrm>
          <a:prstGeom prst="rect">
            <a:avLst/>
          </a:prstGeom>
        </p:spPr>
      </p:pic>
    </p:spTree>
    <p:extLst>
      <p:ext uri="{BB962C8B-B14F-4D97-AF65-F5344CB8AC3E}">
        <p14:creationId xmlns:p14="http://schemas.microsoft.com/office/powerpoint/2010/main" val="283361995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tx2"/>
            </a:gs>
            <a:gs pos="39000">
              <a:schemeClr val="accent1">
                <a:lumMod val="60000"/>
                <a:lumOff val="40000"/>
              </a:schemeClr>
            </a:gs>
            <a:gs pos="97000">
              <a:schemeClr val="bg2">
                <a:lumMod val="75000"/>
              </a:schemeClr>
            </a:gs>
            <a:gs pos="61000">
              <a:schemeClr val="accent1">
                <a:lumMod val="45000"/>
                <a:lumOff val="55000"/>
              </a:schemeClr>
            </a:gs>
            <a:gs pos="92000">
              <a:srgbClr val="A9A5A5"/>
            </a:gs>
          </a:gsLst>
          <a:lin ang="5400000" scaled="1"/>
        </a:gradFill>
        <a:effectLst/>
      </p:bgPr>
    </p:bg>
    <p:spTree>
      <p:nvGrpSpPr>
        <p:cNvPr id="1" name=""/>
        <p:cNvGrpSpPr/>
        <p:nvPr/>
      </p:nvGrpSpPr>
      <p:grpSpPr>
        <a:xfrm>
          <a:off x="0" y="0"/>
          <a:ext cx="0" cy="0"/>
          <a:chOff x="0" y="0"/>
          <a:chExt cx="0" cy="0"/>
        </a:xfrm>
      </p:grpSpPr>
      <p:sp>
        <p:nvSpPr>
          <p:cNvPr id="2" name="Rubrik 4">
            <a:extLst>
              <a:ext uri="{FF2B5EF4-FFF2-40B4-BE49-F238E27FC236}">
                <a16:creationId xmlns:a16="http://schemas.microsoft.com/office/drawing/2014/main" id="{728D06B0-EEB4-4101-96BC-2C1B1923F666}"/>
              </a:ext>
            </a:extLst>
          </p:cNvPr>
          <p:cNvSpPr txBox="1">
            <a:spLocks/>
          </p:cNvSpPr>
          <p:nvPr/>
        </p:nvSpPr>
        <p:spPr>
          <a:xfrm>
            <a:off x="352425" y="298450"/>
            <a:ext cx="12106275" cy="69813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sv-SE" sz="3600" b="1" dirty="0"/>
              <a:t>Sommaren 2019 kom en ny lag med fler rökfria utomhusmiljöer</a:t>
            </a:r>
          </a:p>
        </p:txBody>
      </p:sp>
      <p:sp>
        <p:nvSpPr>
          <p:cNvPr id="3" name="Platshållare för innehåll 5">
            <a:extLst>
              <a:ext uri="{FF2B5EF4-FFF2-40B4-BE49-F238E27FC236}">
                <a16:creationId xmlns:a16="http://schemas.microsoft.com/office/drawing/2014/main" id="{F6CBDF76-A20C-4B06-9F3F-1CE6A33694F1}"/>
              </a:ext>
            </a:extLst>
          </p:cNvPr>
          <p:cNvSpPr txBox="1">
            <a:spLocks/>
          </p:cNvSpPr>
          <p:nvPr/>
        </p:nvSpPr>
        <p:spPr>
          <a:xfrm>
            <a:off x="838200" y="1897953"/>
            <a:ext cx="10515600" cy="435934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Clr>
                <a:schemeClr val="accent2"/>
              </a:buClr>
              <a:buFont typeface="Arial" panose="020B0604020202020204" pitchFamily="34" charset="0"/>
              <a:buChar char="•"/>
            </a:pPr>
            <a:r>
              <a:rPr lang="sv-SE" dirty="0">
                <a:solidFill>
                  <a:schemeClr val="bg1"/>
                </a:solidFill>
                <a:latin typeface="Raleway" panose="020B0503030101060003" pitchFamily="34" charset="77"/>
              </a:rPr>
              <a:t>Områden i anslutning till färdmedel som finns utomhus, t.ex. perronger, busshållplatser och taxizoner</a:t>
            </a:r>
          </a:p>
          <a:p>
            <a:pPr marL="342900" indent="-342900" algn="l">
              <a:buClr>
                <a:schemeClr val="accent2"/>
              </a:buClr>
              <a:buFont typeface="Arial" panose="020B0604020202020204" pitchFamily="34" charset="0"/>
              <a:buChar char="•"/>
            </a:pPr>
            <a:r>
              <a:rPr lang="sv-SE" dirty="0">
                <a:solidFill>
                  <a:schemeClr val="bg1"/>
                </a:solidFill>
                <a:latin typeface="Raleway" panose="020B0503030101060003" pitchFamily="34" charset="77"/>
              </a:rPr>
              <a:t>På alla uteserveringar, restauranger och kaféer</a:t>
            </a:r>
          </a:p>
          <a:p>
            <a:pPr marL="342900" indent="-342900" algn="l">
              <a:buClr>
                <a:schemeClr val="accent2"/>
              </a:buClr>
              <a:buFont typeface="Arial" panose="020B0604020202020204" pitchFamily="34" charset="0"/>
              <a:buChar char="•"/>
            </a:pPr>
            <a:r>
              <a:rPr lang="sv-SE" dirty="0">
                <a:solidFill>
                  <a:schemeClr val="bg1"/>
                </a:solidFill>
                <a:latin typeface="Raleway" panose="020B0503030101060003" pitchFamily="34" charset="77"/>
              </a:rPr>
              <a:t>Inom inhägnade platser utomhus avsedda för idrottsutövning, olika idrottsanläggningar </a:t>
            </a:r>
          </a:p>
          <a:p>
            <a:pPr marL="342900" indent="-342900" algn="l">
              <a:buClr>
                <a:schemeClr val="accent2"/>
              </a:buClr>
              <a:buFont typeface="Arial" panose="020B0604020202020204" pitchFamily="34" charset="0"/>
              <a:buChar char="•"/>
            </a:pPr>
            <a:r>
              <a:rPr lang="sv-SE" dirty="0">
                <a:solidFill>
                  <a:schemeClr val="bg1"/>
                </a:solidFill>
                <a:latin typeface="Raleway" panose="020B0503030101060003" pitchFamily="34" charset="77"/>
              </a:rPr>
              <a:t>På lekplatser</a:t>
            </a:r>
          </a:p>
          <a:p>
            <a:pPr marL="342900" indent="-342900" algn="l">
              <a:buClr>
                <a:schemeClr val="accent2"/>
              </a:buClr>
              <a:buFont typeface="Arial" panose="020B0604020202020204" pitchFamily="34" charset="0"/>
              <a:buChar char="•"/>
            </a:pPr>
            <a:r>
              <a:rPr lang="sv-SE" dirty="0">
                <a:solidFill>
                  <a:schemeClr val="bg1"/>
                </a:solidFill>
                <a:latin typeface="Raleway" panose="020B0503030101060003" pitchFamily="34" charset="77"/>
              </a:rPr>
              <a:t>Vid entréer till allmänna lokaler som t.ex. entréer till restauranger, järnvägsstationer och lokaler för hälso- och sjukvård</a:t>
            </a:r>
          </a:p>
        </p:txBody>
      </p:sp>
      <p:pic>
        <p:nvPicPr>
          <p:cNvPr id="4" name="Bildobjekt 3" descr="En bild som visar ritning, klocka&#10;&#10;Automatiskt genererad beskrivning">
            <a:extLst>
              <a:ext uri="{FF2B5EF4-FFF2-40B4-BE49-F238E27FC236}">
                <a16:creationId xmlns:a16="http://schemas.microsoft.com/office/drawing/2014/main" id="{A3A8512D-C7B5-4C79-8803-C8192AD76A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63200" y="6174140"/>
            <a:ext cx="1492542" cy="486599"/>
          </a:xfrm>
          <a:prstGeom prst="rect">
            <a:avLst/>
          </a:prstGeom>
        </p:spPr>
      </p:pic>
    </p:spTree>
    <p:extLst>
      <p:ext uri="{BB962C8B-B14F-4D97-AF65-F5344CB8AC3E}">
        <p14:creationId xmlns:p14="http://schemas.microsoft.com/office/powerpoint/2010/main" val="204984378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tx2"/>
            </a:gs>
            <a:gs pos="39000">
              <a:schemeClr val="accent1">
                <a:lumMod val="60000"/>
                <a:lumOff val="40000"/>
              </a:schemeClr>
            </a:gs>
            <a:gs pos="97000">
              <a:schemeClr val="bg2">
                <a:lumMod val="75000"/>
              </a:schemeClr>
            </a:gs>
            <a:gs pos="61000">
              <a:schemeClr val="accent1">
                <a:lumMod val="45000"/>
                <a:lumOff val="55000"/>
              </a:schemeClr>
            </a:gs>
            <a:gs pos="92000">
              <a:srgbClr val="A9A5A5"/>
            </a:gs>
          </a:gsLst>
          <a:lin ang="5400000" scaled="1"/>
        </a:gradFill>
        <a:effectLst/>
      </p:bgPr>
    </p:bg>
    <p:spTree>
      <p:nvGrpSpPr>
        <p:cNvPr id="1" name=""/>
        <p:cNvGrpSpPr/>
        <p:nvPr/>
      </p:nvGrpSpPr>
      <p:grpSpPr>
        <a:xfrm>
          <a:off x="0" y="0"/>
          <a:ext cx="0" cy="0"/>
          <a:chOff x="0" y="0"/>
          <a:chExt cx="0" cy="0"/>
        </a:xfrm>
      </p:grpSpPr>
      <p:sp>
        <p:nvSpPr>
          <p:cNvPr id="3" name="Rubrik 4">
            <a:extLst>
              <a:ext uri="{FF2B5EF4-FFF2-40B4-BE49-F238E27FC236}">
                <a16:creationId xmlns:a16="http://schemas.microsoft.com/office/drawing/2014/main" id="{2716A080-BC79-45E3-9A68-6B67A19D04A7}"/>
              </a:ext>
            </a:extLst>
          </p:cNvPr>
          <p:cNvSpPr txBox="1">
            <a:spLocks/>
          </p:cNvSpPr>
          <p:nvPr/>
        </p:nvSpPr>
        <p:spPr>
          <a:xfrm>
            <a:off x="838200" y="803275"/>
            <a:ext cx="10515600" cy="698131"/>
          </a:xfrm>
          <a:prstGeom prst="rect">
            <a:avLst/>
          </a:prstGeom>
        </p:spPr>
        <p:txBody>
          <a:bodyPr vert="horz" lIns="91440" tIns="45720" rIns="91440" bIns="45720" rtlCol="0" anchor="b">
            <a:normAutofit fontScale="8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sv-SE"/>
              <a:t>Tobakslagen</a:t>
            </a:r>
            <a:endParaRPr lang="sv-SE" dirty="0"/>
          </a:p>
        </p:txBody>
      </p:sp>
      <p:sp>
        <p:nvSpPr>
          <p:cNvPr id="4" name="Platshållare för innehåll 5">
            <a:extLst>
              <a:ext uri="{FF2B5EF4-FFF2-40B4-BE49-F238E27FC236}">
                <a16:creationId xmlns:a16="http://schemas.microsoft.com/office/drawing/2014/main" id="{B1B53C96-5445-4D2C-BDCA-28A00F583947}"/>
              </a:ext>
            </a:extLst>
          </p:cNvPr>
          <p:cNvSpPr txBox="1">
            <a:spLocks/>
          </p:cNvSpPr>
          <p:nvPr/>
        </p:nvSpPr>
        <p:spPr>
          <a:xfrm>
            <a:off x="838200" y="2058090"/>
            <a:ext cx="10515600" cy="435934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sv-SE" sz="3600" dirty="0">
                <a:solidFill>
                  <a:schemeClr val="bg1"/>
                </a:solidFill>
                <a:latin typeface="+mj-lt"/>
              </a:rPr>
              <a:t>Lagen finns till för att minska hälsorisker och olägenheter från tobaksbruk och liknande produkter samt för att människor inte ska utsättas för andras rök</a:t>
            </a:r>
          </a:p>
          <a:p>
            <a:pPr algn="l"/>
            <a:endParaRPr lang="sv-SE" sz="3600" dirty="0">
              <a:solidFill>
                <a:schemeClr val="bg1"/>
              </a:solidFill>
              <a:latin typeface="+mj-lt"/>
            </a:endParaRPr>
          </a:p>
          <a:p>
            <a:pPr algn="l"/>
            <a:r>
              <a:rPr lang="sv-SE" sz="3600" dirty="0">
                <a:solidFill>
                  <a:schemeClr val="bg1"/>
                </a:solidFill>
                <a:latin typeface="+mj-lt"/>
              </a:rPr>
              <a:t>Tobakslagen ska skydda barn och unga från tobaks </a:t>
            </a:r>
            <a:br>
              <a:rPr lang="sv-SE" sz="3600" dirty="0">
                <a:solidFill>
                  <a:schemeClr val="bg1"/>
                </a:solidFill>
                <a:latin typeface="+mj-lt"/>
              </a:rPr>
            </a:br>
            <a:r>
              <a:rPr lang="sv-SE" sz="3600" dirty="0">
                <a:solidFill>
                  <a:schemeClr val="bg1"/>
                </a:solidFill>
                <a:latin typeface="+mj-lt"/>
              </a:rPr>
              <a:t>och är </a:t>
            </a:r>
            <a:r>
              <a:rPr lang="sv-SE" sz="3600" dirty="0">
                <a:solidFill>
                  <a:srgbClr val="C00000"/>
                </a:solidFill>
                <a:latin typeface="+mj-lt"/>
              </a:rPr>
              <a:t>en</a:t>
            </a:r>
            <a:r>
              <a:rPr lang="sv-SE" sz="3600" dirty="0">
                <a:solidFill>
                  <a:schemeClr val="bg1"/>
                </a:solidFill>
                <a:latin typeface="+mj-lt"/>
              </a:rPr>
              <a:t> </a:t>
            </a:r>
            <a:r>
              <a:rPr lang="sv-SE" sz="3600" i="1" dirty="0">
                <a:solidFill>
                  <a:srgbClr val="C00000"/>
                </a:solidFill>
                <a:latin typeface="+mj-lt"/>
              </a:rPr>
              <a:t>medicinsk</a:t>
            </a:r>
            <a:r>
              <a:rPr lang="sv-SE" sz="3600" dirty="0">
                <a:solidFill>
                  <a:srgbClr val="C00000"/>
                </a:solidFill>
                <a:latin typeface="+mj-lt"/>
              </a:rPr>
              <a:t> </a:t>
            </a:r>
            <a:r>
              <a:rPr lang="sv-SE" sz="3600" i="1" dirty="0">
                <a:solidFill>
                  <a:srgbClr val="C00000"/>
                </a:solidFill>
                <a:latin typeface="+mj-lt"/>
              </a:rPr>
              <a:t>och social skyddslag</a:t>
            </a:r>
          </a:p>
        </p:txBody>
      </p:sp>
      <p:pic>
        <p:nvPicPr>
          <p:cNvPr id="5" name="Bildobjekt 4" descr="En bild som visar ritning, klocka&#10;&#10;Automatiskt genererad beskrivning">
            <a:extLst>
              <a:ext uri="{FF2B5EF4-FFF2-40B4-BE49-F238E27FC236}">
                <a16:creationId xmlns:a16="http://schemas.microsoft.com/office/drawing/2014/main" id="{73BE283E-03B7-4B60-97F1-EEC6AFDE5C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63200" y="6174140"/>
            <a:ext cx="1492542" cy="486599"/>
          </a:xfrm>
          <a:prstGeom prst="rect">
            <a:avLst/>
          </a:prstGeom>
        </p:spPr>
      </p:pic>
    </p:spTree>
    <p:extLst>
      <p:ext uri="{BB962C8B-B14F-4D97-AF65-F5344CB8AC3E}">
        <p14:creationId xmlns:p14="http://schemas.microsoft.com/office/powerpoint/2010/main" val="3082336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tx2"/>
            </a:gs>
            <a:gs pos="39000">
              <a:schemeClr val="accent1">
                <a:lumMod val="60000"/>
                <a:lumOff val="40000"/>
              </a:schemeClr>
            </a:gs>
            <a:gs pos="97000">
              <a:schemeClr val="bg2">
                <a:lumMod val="75000"/>
              </a:schemeClr>
            </a:gs>
            <a:gs pos="61000">
              <a:schemeClr val="accent1">
                <a:lumMod val="45000"/>
                <a:lumOff val="55000"/>
              </a:schemeClr>
            </a:gs>
            <a:gs pos="92000">
              <a:srgbClr val="A9A5A5"/>
            </a:gs>
          </a:gsLst>
          <a:lin ang="5400000" scaled="1"/>
        </a:gradFill>
        <a:effectLst/>
      </p:bgPr>
    </p:bg>
    <p:spTree>
      <p:nvGrpSpPr>
        <p:cNvPr id="1" name=""/>
        <p:cNvGrpSpPr/>
        <p:nvPr/>
      </p:nvGrpSpPr>
      <p:grpSpPr>
        <a:xfrm>
          <a:off x="0" y="0"/>
          <a:ext cx="0" cy="0"/>
          <a:chOff x="0" y="0"/>
          <a:chExt cx="0" cy="0"/>
        </a:xfrm>
      </p:grpSpPr>
      <p:sp>
        <p:nvSpPr>
          <p:cNvPr id="3" name="Rubrik 4">
            <a:extLst>
              <a:ext uri="{FF2B5EF4-FFF2-40B4-BE49-F238E27FC236}">
                <a16:creationId xmlns:a16="http://schemas.microsoft.com/office/drawing/2014/main" id="{2716A080-BC79-45E3-9A68-6B67A19D04A7}"/>
              </a:ext>
            </a:extLst>
          </p:cNvPr>
          <p:cNvSpPr txBox="1">
            <a:spLocks/>
          </p:cNvSpPr>
          <p:nvPr/>
        </p:nvSpPr>
        <p:spPr>
          <a:xfrm>
            <a:off x="838200" y="803275"/>
            <a:ext cx="10515600" cy="698131"/>
          </a:xfrm>
          <a:prstGeom prst="rect">
            <a:avLst/>
          </a:prstGeom>
        </p:spPr>
        <p:txBody>
          <a:bodyPr vert="horz" lIns="91440" tIns="45720" rIns="91440" bIns="45720" rtlCol="0" anchor="b">
            <a:normAutofit fontScale="8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sv-SE" dirty="0"/>
              <a:t>Tobakslagen i Norge</a:t>
            </a:r>
          </a:p>
        </p:txBody>
      </p:sp>
      <p:sp>
        <p:nvSpPr>
          <p:cNvPr id="4" name="Platshållare för innehåll 5">
            <a:extLst>
              <a:ext uri="{FF2B5EF4-FFF2-40B4-BE49-F238E27FC236}">
                <a16:creationId xmlns:a16="http://schemas.microsoft.com/office/drawing/2014/main" id="{B1B53C96-5445-4D2C-BDCA-28A00F583947}"/>
              </a:ext>
            </a:extLst>
          </p:cNvPr>
          <p:cNvSpPr txBox="1">
            <a:spLocks/>
          </p:cNvSpPr>
          <p:nvPr/>
        </p:nvSpPr>
        <p:spPr>
          <a:xfrm>
            <a:off x="633717" y="2162998"/>
            <a:ext cx="10720083" cy="386612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571500" indent="-571500" algn="l">
              <a:buFont typeface="Arial" panose="020B0604020202020204" pitchFamily="34" charset="0"/>
              <a:buChar char="•"/>
            </a:pPr>
            <a:r>
              <a:rPr lang="sv-SE" sz="3600" dirty="0">
                <a:solidFill>
                  <a:schemeClr val="bg1"/>
                </a:solidFill>
                <a:latin typeface="+mj-lt"/>
              </a:rPr>
              <a:t>Sen 2014 är hela skoldagen och alla skolor i Norge helt tobaksfria, viket gäller alla på skolan, både vuxna och barn</a:t>
            </a:r>
          </a:p>
          <a:p>
            <a:pPr marL="571500" indent="-571500" algn="l">
              <a:buFont typeface="Arial" panose="020B0604020202020204" pitchFamily="34" charset="0"/>
              <a:buChar char="•"/>
            </a:pPr>
            <a:r>
              <a:rPr lang="sv-SE" sz="3600" dirty="0">
                <a:solidFill>
                  <a:schemeClr val="bg1"/>
                </a:solidFill>
                <a:latin typeface="+mj-lt"/>
              </a:rPr>
              <a:t>Redan 2008 började Non Smoking Generation att arbeta för en helt tobaksfri skoltid</a:t>
            </a:r>
          </a:p>
          <a:p>
            <a:pPr marL="571500" indent="-571500" algn="l">
              <a:buFont typeface="Arial" panose="020B0604020202020204" pitchFamily="34" charset="0"/>
              <a:buChar char="•"/>
            </a:pPr>
            <a:r>
              <a:rPr lang="sv-SE" sz="3600" dirty="0">
                <a:solidFill>
                  <a:schemeClr val="bg1"/>
                </a:solidFill>
                <a:latin typeface="+mj-lt"/>
              </a:rPr>
              <a:t>Vad tycker du om det och hur önskar du att det skulle vara på din skola, i Sverige?</a:t>
            </a:r>
          </a:p>
          <a:p>
            <a:pPr algn="l"/>
            <a:endParaRPr lang="sv-SE" sz="3600" dirty="0">
              <a:solidFill>
                <a:schemeClr val="bg1"/>
              </a:solidFill>
              <a:latin typeface="+mj-lt"/>
            </a:endParaRPr>
          </a:p>
          <a:p>
            <a:pPr algn="l"/>
            <a:endParaRPr lang="sv-SE" sz="3600" dirty="0">
              <a:solidFill>
                <a:schemeClr val="bg1"/>
              </a:solidFill>
              <a:latin typeface="+mj-lt"/>
            </a:endParaRPr>
          </a:p>
          <a:p>
            <a:pPr algn="l"/>
            <a:endParaRPr lang="sv-SE" sz="3600" dirty="0">
              <a:solidFill>
                <a:schemeClr val="bg1"/>
              </a:solidFill>
              <a:latin typeface="+mj-lt"/>
            </a:endParaRPr>
          </a:p>
        </p:txBody>
      </p:sp>
      <p:pic>
        <p:nvPicPr>
          <p:cNvPr id="5" name="Bildobjekt 4" descr="En bild som visar ritning, klocka&#10;&#10;Automatiskt genererad beskrivning">
            <a:extLst>
              <a:ext uri="{FF2B5EF4-FFF2-40B4-BE49-F238E27FC236}">
                <a16:creationId xmlns:a16="http://schemas.microsoft.com/office/drawing/2014/main" id="{73BE283E-03B7-4B60-97F1-EEC6AFDE5C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63200" y="6174140"/>
            <a:ext cx="1492542" cy="486599"/>
          </a:xfrm>
          <a:prstGeom prst="rect">
            <a:avLst/>
          </a:prstGeom>
        </p:spPr>
      </p:pic>
      <p:pic>
        <p:nvPicPr>
          <p:cNvPr id="2" name="Bildobjekt 1">
            <a:extLst>
              <a:ext uri="{FF2B5EF4-FFF2-40B4-BE49-F238E27FC236}">
                <a16:creationId xmlns:a16="http://schemas.microsoft.com/office/drawing/2014/main" id="{347C949A-3E4A-4E8A-B9A5-D5A9B6C36EC1}"/>
              </a:ext>
            </a:extLst>
          </p:cNvPr>
          <p:cNvPicPr>
            <a:picLocks noChangeAspect="1"/>
          </p:cNvPicPr>
          <p:nvPr/>
        </p:nvPicPr>
        <p:blipFill>
          <a:blip r:embed="rId4"/>
          <a:stretch>
            <a:fillRect/>
          </a:stretch>
        </p:blipFill>
        <p:spPr>
          <a:xfrm>
            <a:off x="9660835" y="299562"/>
            <a:ext cx="1692965" cy="1685667"/>
          </a:xfrm>
          <a:prstGeom prst="rect">
            <a:avLst/>
          </a:prstGeom>
        </p:spPr>
      </p:pic>
      <p:sp>
        <p:nvSpPr>
          <p:cNvPr id="6" name="Rektangel 5">
            <a:extLst>
              <a:ext uri="{FF2B5EF4-FFF2-40B4-BE49-F238E27FC236}">
                <a16:creationId xmlns:a16="http://schemas.microsoft.com/office/drawing/2014/main" id="{CBDEE62F-97DB-41C6-8631-F39EC42365E9}"/>
              </a:ext>
            </a:extLst>
          </p:cNvPr>
          <p:cNvSpPr/>
          <p:nvPr/>
        </p:nvSpPr>
        <p:spPr>
          <a:xfrm>
            <a:off x="749004" y="6232773"/>
            <a:ext cx="9614196" cy="369332"/>
          </a:xfrm>
          <a:prstGeom prst="rect">
            <a:avLst/>
          </a:prstGeom>
        </p:spPr>
        <p:txBody>
          <a:bodyPr wrap="square">
            <a:spAutoFit/>
          </a:bodyPr>
          <a:lstStyle/>
          <a:p>
            <a:r>
              <a:rPr lang="sv-SE" dirty="0">
                <a:hlinkClick r:id="rId5"/>
              </a:rPr>
              <a:t>https://www.youtube.com/watch?time_continue=89&amp;v=Yha89mnzwsM&amp;feature=emb_logo</a:t>
            </a:r>
            <a:endParaRPr lang="sv-SE" dirty="0"/>
          </a:p>
        </p:txBody>
      </p:sp>
    </p:spTree>
    <p:extLst>
      <p:ext uri="{BB962C8B-B14F-4D97-AF65-F5344CB8AC3E}">
        <p14:creationId xmlns:p14="http://schemas.microsoft.com/office/powerpoint/2010/main" val="6528719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1340</TotalTime>
  <Words>2300</Words>
  <Application>Microsoft Office PowerPoint</Application>
  <PresentationFormat>Bredbild</PresentationFormat>
  <Paragraphs>129</Paragraphs>
  <Slides>11</Slides>
  <Notes>11</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11</vt:i4>
      </vt:variant>
    </vt:vector>
  </HeadingPairs>
  <TitlesOfParts>
    <vt:vector size="16" baseType="lpstr">
      <vt:lpstr>Arial</vt:lpstr>
      <vt:lpstr>Calibri</vt:lpstr>
      <vt:lpstr>Calibri Light</vt:lpstr>
      <vt:lpstr>Raleway</vt:lpstr>
      <vt:lpstr>Office-tema</vt:lpstr>
      <vt:lpstr>Om tobakslagen</vt:lpstr>
      <vt:lpstr>PowerPoint-presentation</vt:lpstr>
      <vt:lpstr>PowerPoint-presentation</vt:lpstr>
      <vt:lpstr>PowerPoint-presentation</vt:lpstr>
      <vt:lpstr>PowerPoint-presentation</vt:lpstr>
      <vt:lpstr>Vad innebär Tobakslagen för skolorna?</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Kort om tobakslagen</dc:title>
  <dc:creator>Ywonne Wiklund</dc:creator>
  <cp:lastModifiedBy>Ywonne Wiklund</cp:lastModifiedBy>
  <cp:revision>20</cp:revision>
  <dcterms:created xsi:type="dcterms:W3CDTF">2020-02-04T12:55:42Z</dcterms:created>
  <dcterms:modified xsi:type="dcterms:W3CDTF">2020-04-16T12:31:58Z</dcterms:modified>
</cp:coreProperties>
</file>