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68212" autoAdjust="0"/>
  </p:normalViewPr>
  <p:slideViewPr>
    <p:cSldViewPr snapToGrid="0">
      <p:cViewPr varScale="1">
        <p:scale>
          <a:sx n="46" d="100"/>
          <a:sy n="46" d="100"/>
        </p:scale>
        <p:origin x="1328" y="40"/>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B754C4-C03F-4242-A170-3D3CD35508EB}" type="datetimeFigureOut">
              <a:rPr lang="sv-SE" smtClean="0"/>
              <a:t>2020-04-16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48C006-0694-4672-A7CD-90E163621F41}" type="slidenum">
              <a:rPr lang="sv-SE" smtClean="0"/>
              <a:t>‹#›</a:t>
            </a:fld>
            <a:endParaRPr lang="sv-SE"/>
          </a:p>
        </p:txBody>
      </p:sp>
    </p:spTree>
    <p:extLst>
      <p:ext uri="{BB962C8B-B14F-4D97-AF65-F5344CB8AC3E}">
        <p14:creationId xmlns:p14="http://schemas.microsoft.com/office/powerpoint/2010/main" val="166433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Bild 1 – Varför börjar en del?</a:t>
            </a:r>
            <a:endParaRPr lang="sv-SE" sz="1200" kern="1200" dirty="0">
              <a:solidFill>
                <a:schemeClr val="tx1"/>
              </a:solidFill>
              <a:effectLst/>
              <a:latin typeface="+mn-lt"/>
              <a:ea typeface="+mn-ea"/>
              <a:cs typeface="+mn-cs"/>
            </a:endParaRPr>
          </a:p>
          <a:p>
            <a:r>
              <a:rPr lang="sv-SE" sz="1200" b="1" i="1" kern="1200" dirty="0">
                <a:solidFill>
                  <a:schemeClr val="tx1"/>
                </a:solidFill>
                <a:effectLst/>
                <a:latin typeface="+mn-lt"/>
                <a:ea typeface="+mn-ea"/>
                <a:cs typeface="+mn-cs"/>
              </a:rPr>
              <a:t>Och inte andra eller faktiskt inte de flesta…</a:t>
            </a: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När man frågar någon som röker eller snusar om hur det kom sig att de började så är det några saker som är vanligt att man får som svar. ”Det bara blev så, jag provade och sen blev det en vana, jag var fast”, ”jag var ung, testade, fattade inte utan trodde att jag skulle kunna sluta när jag ville. Men det var inte så”, ”det kändes som om alla rökte, även om det inte var så, men det blev så att jag också gjorde det”.</a:t>
            </a:r>
          </a:p>
          <a:p>
            <a:r>
              <a:rPr lang="sv-SE" sz="1200" kern="1200" dirty="0">
                <a:solidFill>
                  <a:schemeClr val="tx1"/>
                </a:solidFill>
                <a:effectLst/>
                <a:latin typeface="+mn-lt"/>
                <a:ea typeface="+mn-ea"/>
                <a:cs typeface="+mn-cs"/>
              </a:rPr>
              <a:t> </a:t>
            </a:r>
          </a:p>
          <a:p>
            <a:r>
              <a:rPr lang="sv-SE" sz="1200" kern="1200" dirty="0">
                <a:solidFill>
                  <a:schemeClr val="tx1"/>
                </a:solidFill>
                <a:effectLst/>
                <a:latin typeface="+mn-lt"/>
                <a:ea typeface="+mn-ea"/>
                <a:cs typeface="+mn-cs"/>
              </a:rPr>
              <a:t>Idag så ska vi titta lite extra på hur det kommer sig att en del börjar använda tobak. Vi kommer att göra en del övningar och jobba en del i par/smågrupper/helklass för att förstå mer och utbyta erfarenheter om detta med varandra.</a:t>
            </a:r>
          </a:p>
          <a:p>
            <a:endParaRPr lang="sv-SE" dirty="0"/>
          </a:p>
        </p:txBody>
      </p:sp>
      <p:sp>
        <p:nvSpPr>
          <p:cNvPr id="4" name="Platshållare för bildnummer 3"/>
          <p:cNvSpPr>
            <a:spLocks noGrp="1"/>
          </p:cNvSpPr>
          <p:nvPr>
            <p:ph type="sldNum" sz="quarter" idx="5"/>
          </p:nvPr>
        </p:nvSpPr>
        <p:spPr/>
        <p:txBody>
          <a:bodyPr/>
          <a:lstStyle/>
          <a:p>
            <a:fld id="{DD48C006-0694-4672-A7CD-90E163621F41}" type="slidenum">
              <a:rPr lang="sv-SE" smtClean="0"/>
              <a:t>1</a:t>
            </a:fld>
            <a:endParaRPr lang="sv-SE"/>
          </a:p>
        </p:txBody>
      </p:sp>
    </p:spTree>
    <p:extLst>
      <p:ext uri="{BB962C8B-B14F-4D97-AF65-F5344CB8AC3E}">
        <p14:creationId xmlns:p14="http://schemas.microsoft.com/office/powerpoint/2010/main" val="2291901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Bild 2 – </a:t>
            </a:r>
            <a:r>
              <a:rPr lang="sv-SE" sz="1200" b="1" i="1" kern="1200" dirty="0">
                <a:solidFill>
                  <a:schemeClr val="tx1"/>
                </a:solidFill>
                <a:effectLst/>
                <a:latin typeface="+mn-lt"/>
                <a:ea typeface="+mn-ea"/>
                <a:cs typeface="+mn-cs"/>
              </a:rPr>
              <a:t>Övning</a:t>
            </a:r>
            <a:r>
              <a:rPr lang="sv-SE" sz="1200" b="1" kern="1200" dirty="0">
                <a:solidFill>
                  <a:schemeClr val="tx1"/>
                </a:solidFill>
                <a:effectLst/>
                <a:latin typeface="+mn-lt"/>
                <a:ea typeface="+mn-ea"/>
                <a:cs typeface="+mn-cs"/>
              </a:rPr>
              <a:t> Heta handen</a:t>
            </a:r>
            <a:endParaRPr lang="sv-SE" sz="1200" kern="1200" dirty="0">
              <a:solidFill>
                <a:schemeClr val="tx1"/>
              </a:solidFill>
              <a:effectLst/>
              <a:latin typeface="+mn-lt"/>
              <a:ea typeface="+mn-ea"/>
              <a:cs typeface="+mn-cs"/>
            </a:endParaRPr>
          </a:p>
          <a:p>
            <a:r>
              <a:rPr lang="sv-SE" sz="1200" b="1" i="1" kern="1200" dirty="0">
                <a:solidFill>
                  <a:schemeClr val="tx1"/>
                </a:solidFill>
                <a:effectLst/>
                <a:latin typeface="+mn-lt"/>
                <a:ea typeface="+mn-ea"/>
                <a:cs typeface="+mn-cs"/>
              </a:rPr>
              <a:t>Instruktion till ledaren:</a:t>
            </a:r>
            <a:r>
              <a:rPr lang="sv-SE" sz="1200" i="1" kern="1200" dirty="0">
                <a:solidFill>
                  <a:schemeClr val="tx1"/>
                </a:solidFill>
                <a:effectLst/>
                <a:latin typeface="+mn-lt"/>
                <a:ea typeface="+mn-ea"/>
                <a:cs typeface="+mn-cs"/>
              </a:rPr>
              <a:t> </a:t>
            </a:r>
            <a:r>
              <a:rPr lang="sv-SE" sz="1200" kern="1200" dirty="0">
                <a:solidFill>
                  <a:schemeClr val="tx1"/>
                </a:solidFill>
                <a:effectLst/>
                <a:latin typeface="+mn-lt"/>
                <a:ea typeface="+mn-ea"/>
                <a:cs typeface="+mn-cs"/>
              </a:rPr>
              <a:t>Eleverna sitter vid sina bänkar men gärna riktade mot dig. Vid ett påstående ska de elever som i) håller med räcka upp händerna, de som ii) inte håller med ska hålla ner armarna längs sidorna och de som iii) tvekar eller är osäkra ska lägga armarna i kors framför sig. Läs från påståendena nedan. </a:t>
            </a:r>
          </a:p>
          <a:p>
            <a:r>
              <a:rPr lang="sv-SE" sz="1200" kern="1200" dirty="0">
                <a:solidFill>
                  <a:schemeClr val="tx1"/>
                </a:solidFill>
                <a:effectLst/>
                <a:latin typeface="+mn-lt"/>
                <a:ea typeface="+mn-ea"/>
                <a:cs typeface="+mn-cs"/>
              </a:rPr>
              <a:t>Inled gärna med några neutrala påståenden som: </a:t>
            </a:r>
          </a:p>
          <a:p>
            <a:pPr lvl="0"/>
            <a:r>
              <a:rPr lang="sv-SE" sz="1200" kern="1200" dirty="0">
                <a:solidFill>
                  <a:schemeClr val="tx1"/>
                </a:solidFill>
                <a:effectLst/>
                <a:latin typeface="+mn-lt"/>
                <a:ea typeface="+mn-ea"/>
                <a:cs typeface="+mn-cs"/>
              </a:rPr>
              <a:t>Det är bättre att se film på bio än hemma</a:t>
            </a:r>
          </a:p>
          <a:p>
            <a:pPr lvl="0"/>
            <a:r>
              <a:rPr lang="sv-SE" sz="1200" kern="1200" dirty="0">
                <a:solidFill>
                  <a:schemeClr val="tx1"/>
                </a:solidFill>
                <a:effectLst/>
                <a:latin typeface="+mn-lt"/>
                <a:ea typeface="+mn-ea"/>
                <a:cs typeface="+mn-cs"/>
              </a:rPr>
              <a:t>Det borde finna fler ämnen i skolan att välja mellan</a:t>
            </a:r>
          </a:p>
          <a:p>
            <a:pPr lvl="0"/>
            <a:r>
              <a:rPr lang="sv-SE" sz="1200" kern="1200" dirty="0">
                <a:solidFill>
                  <a:schemeClr val="tx1"/>
                </a:solidFill>
                <a:effectLst/>
                <a:latin typeface="+mn-lt"/>
                <a:ea typeface="+mn-ea"/>
                <a:cs typeface="+mn-cs"/>
              </a:rPr>
              <a:t>Den bästa årstiden är våren</a:t>
            </a:r>
          </a:p>
          <a:p>
            <a:r>
              <a:rPr lang="sv-SE" sz="1200" kern="1200" dirty="0">
                <a:solidFill>
                  <a:schemeClr val="tx1"/>
                </a:solidFill>
                <a:effectLst/>
                <a:latin typeface="+mn-lt"/>
                <a:ea typeface="+mn-ea"/>
                <a:cs typeface="+mn-cs"/>
              </a:rPr>
              <a:t>Följ upp varje påstående genom att be ett par elever berätta hur de tänkte när de höll kvar händerna eller räckte upp dem. </a:t>
            </a:r>
            <a:r>
              <a:rPr lang="sv-SE" sz="1200" b="1" kern="1200" dirty="0">
                <a:solidFill>
                  <a:schemeClr val="tx1"/>
                </a:solidFill>
                <a:effectLst/>
                <a:latin typeface="+mn-lt"/>
                <a:ea typeface="+mn-ea"/>
                <a:cs typeface="+mn-cs"/>
              </a:rPr>
              <a:t>OBS!</a:t>
            </a:r>
            <a:r>
              <a:rPr lang="sv-SE" sz="1200" kern="1200" dirty="0">
                <a:solidFill>
                  <a:schemeClr val="tx1"/>
                </a:solidFill>
                <a:effectLst/>
                <a:latin typeface="+mn-lt"/>
                <a:ea typeface="+mn-ea"/>
                <a:cs typeface="+mn-cs"/>
              </a:rPr>
              <a:t> Man har rätt att säga ”pass” om man inte vill berätta. Kan vara bra att som ledare först fråga någon som man tror kommer att berätta. Om de första eleverna säger pass kan man lätt hamna i ett mönster där elever tar den enkla vägen att säga ”pass”. </a:t>
            </a:r>
          </a:p>
          <a:p>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Se manus för fler påståenden och separata instruktioner till lektionens övningar!</a:t>
            </a:r>
          </a:p>
          <a:p>
            <a:endParaRPr lang="sv-SE" sz="1200" kern="1200" dirty="0">
              <a:solidFill>
                <a:schemeClr val="tx1"/>
              </a:solidFill>
              <a:effectLst/>
              <a:latin typeface="+mn-lt"/>
              <a:ea typeface="+mn-ea"/>
              <a:cs typeface="+mn-cs"/>
            </a:endParaRPr>
          </a:p>
          <a:p>
            <a:endParaRPr lang="sv-SE" dirty="0"/>
          </a:p>
        </p:txBody>
      </p:sp>
      <p:sp>
        <p:nvSpPr>
          <p:cNvPr id="4" name="Platshållare för bildnummer 3"/>
          <p:cNvSpPr>
            <a:spLocks noGrp="1"/>
          </p:cNvSpPr>
          <p:nvPr>
            <p:ph type="sldNum" sz="quarter" idx="5"/>
          </p:nvPr>
        </p:nvSpPr>
        <p:spPr/>
        <p:txBody>
          <a:bodyPr/>
          <a:lstStyle/>
          <a:p>
            <a:fld id="{DD48C006-0694-4672-A7CD-90E163621F41}" type="slidenum">
              <a:rPr lang="sv-SE" smtClean="0"/>
              <a:t>2</a:t>
            </a:fld>
            <a:endParaRPr lang="sv-SE"/>
          </a:p>
        </p:txBody>
      </p:sp>
    </p:spTree>
    <p:extLst>
      <p:ext uri="{BB962C8B-B14F-4D97-AF65-F5344CB8AC3E}">
        <p14:creationId xmlns:p14="http://schemas.microsoft.com/office/powerpoint/2010/main" val="1282041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Bild 3 – Hur kommer det sig att en del börjar med tobak?</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Man blir inte rökare i ett tomrum, ett vakuum. Man blir det i ett sammanhang där tobaken finns. Fler börjar om det är vanligt och upplevs som tillåtet, t ex om 1) det är vanligt att tobak används under skoltid på skolan, om 2) vuxna/föräldrar/skolpersonal använder tobak och inte bryr sig om barnen gör det, 3) syskon använder tobak, 4) kamrater, pojk- och flickvän använder tobak och om v) man utsätts för värdeladdning av tobak – film, sociala media, dataspel mm.</a:t>
            </a:r>
          </a:p>
          <a:p>
            <a:r>
              <a:rPr lang="sv-SE" sz="1200" kern="1200" dirty="0">
                <a:solidFill>
                  <a:schemeClr val="tx1"/>
                </a:solidFill>
                <a:effectLst/>
                <a:latin typeface="+mn-lt"/>
                <a:ea typeface="+mn-ea"/>
                <a:cs typeface="+mn-cs"/>
              </a:rPr>
              <a:t>För individen finns det flera förklaringar till att man testar/börjar eller inte alls. Några saker </a:t>
            </a:r>
            <a:r>
              <a:rPr lang="sv-SE" sz="1200" i="0" kern="1200" dirty="0">
                <a:solidFill>
                  <a:schemeClr val="tx1"/>
                </a:solidFill>
                <a:effectLst/>
                <a:latin typeface="+mn-lt"/>
                <a:ea typeface="+mn-ea"/>
                <a:cs typeface="+mn-cs"/>
              </a:rPr>
              <a:t>det kan handla om är t ex hur det ser ut runt om den unge, vilka attityder som finns, </a:t>
            </a:r>
            <a:r>
              <a:rPr lang="sv-SE" sz="1200" kern="1200" dirty="0">
                <a:solidFill>
                  <a:schemeClr val="tx1"/>
                </a:solidFill>
                <a:effectLst/>
                <a:latin typeface="+mn-lt"/>
                <a:ea typeface="+mn-ea"/>
                <a:cs typeface="+mn-cs"/>
              </a:rPr>
              <a:t>individuella egenskaper, hur man fungerar och mår i klassen, skillnader som handlar om hur riskbenägen man är … och några kanske testar av nyfikenhet.</a:t>
            </a:r>
          </a:p>
          <a:p>
            <a:r>
              <a:rPr lang="sv-SE" sz="1200" kern="1200" dirty="0">
                <a:solidFill>
                  <a:schemeClr val="tx1"/>
                </a:solidFill>
                <a:effectLst/>
                <a:latin typeface="+mn-lt"/>
                <a:ea typeface="+mn-ea"/>
                <a:cs typeface="+mn-cs"/>
              </a:rPr>
              <a:t>Färre börjar om föräldrar/vårdnadshavare inte tillåter det, om relationerna är bra, om man trivs på skolan och om skolmiljön är en stödjande tobaksfri miljö.</a:t>
            </a:r>
          </a:p>
          <a:p>
            <a:endParaRPr lang="sv-SE" dirty="0"/>
          </a:p>
        </p:txBody>
      </p:sp>
      <p:sp>
        <p:nvSpPr>
          <p:cNvPr id="4" name="Platshållare för bildnummer 3"/>
          <p:cNvSpPr>
            <a:spLocks noGrp="1"/>
          </p:cNvSpPr>
          <p:nvPr>
            <p:ph type="sldNum" sz="quarter" idx="5"/>
          </p:nvPr>
        </p:nvSpPr>
        <p:spPr/>
        <p:txBody>
          <a:bodyPr/>
          <a:lstStyle/>
          <a:p>
            <a:fld id="{DD48C006-0694-4672-A7CD-90E163621F41}" type="slidenum">
              <a:rPr lang="sv-SE" smtClean="0"/>
              <a:t>3</a:t>
            </a:fld>
            <a:endParaRPr lang="sv-SE"/>
          </a:p>
        </p:txBody>
      </p:sp>
    </p:spTree>
    <p:extLst>
      <p:ext uri="{BB962C8B-B14F-4D97-AF65-F5344CB8AC3E}">
        <p14:creationId xmlns:p14="http://schemas.microsoft.com/office/powerpoint/2010/main" val="1422814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Bild 4 – </a:t>
            </a:r>
            <a:r>
              <a:rPr lang="sv-SE" sz="1200" b="1" i="1" kern="1200" dirty="0">
                <a:solidFill>
                  <a:schemeClr val="tx1"/>
                </a:solidFill>
                <a:effectLst/>
                <a:latin typeface="+mn-lt"/>
                <a:ea typeface="+mn-ea"/>
                <a:cs typeface="+mn-cs"/>
              </a:rPr>
              <a:t>Övning </a:t>
            </a:r>
            <a:r>
              <a:rPr lang="sv-SE" sz="1200" b="1" kern="1200" dirty="0">
                <a:solidFill>
                  <a:schemeClr val="tx1"/>
                </a:solidFill>
                <a:effectLst/>
                <a:latin typeface="+mn-lt"/>
                <a:ea typeface="+mn-ea"/>
                <a:cs typeface="+mn-cs"/>
              </a:rPr>
              <a:t>Hitta ett svar</a:t>
            </a:r>
            <a:endParaRPr lang="sv-SE" sz="1200" kern="1200" dirty="0">
              <a:solidFill>
                <a:schemeClr val="tx1"/>
              </a:solidFill>
              <a:effectLst/>
              <a:latin typeface="+mn-lt"/>
              <a:ea typeface="+mn-ea"/>
              <a:cs typeface="+mn-cs"/>
            </a:endParaRPr>
          </a:p>
          <a:p>
            <a:r>
              <a:rPr lang="sv-SE" sz="1200" b="1" i="1" kern="1200" dirty="0">
                <a:solidFill>
                  <a:schemeClr val="tx1"/>
                </a:solidFill>
                <a:effectLst/>
                <a:latin typeface="+mn-lt"/>
                <a:ea typeface="+mn-ea"/>
                <a:cs typeface="+mn-cs"/>
              </a:rPr>
              <a:t>Instruktion till ledaren</a:t>
            </a:r>
            <a:r>
              <a:rPr lang="sv-SE" sz="1200" b="1" kern="1200" dirty="0">
                <a:solidFill>
                  <a:schemeClr val="tx1"/>
                </a:solidFill>
                <a:effectLst/>
                <a:latin typeface="+mn-lt"/>
                <a:ea typeface="+mn-ea"/>
                <a:cs typeface="+mn-cs"/>
              </a:rPr>
              <a:t>:</a:t>
            </a:r>
            <a:r>
              <a:rPr lang="sv-SE" sz="1200" kern="1200" dirty="0">
                <a:solidFill>
                  <a:schemeClr val="tx1"/>
                </a:solidFill>
                <a:effectLst/>
                <a:latin typeface="+mn-lt"/>
                <a:ea typeface="+mn-ea"/>
                <a:cs typeface="+mn-cs"/>
              </a:rPr>
              <a:t> Alla elever behöver var sitt papper och en penna. </a:t>
            </a:r>
          </a:p>
          <a:p>
            <a:r>
              <a:rPr lang="sv-SE" sz="1200" kern="1200" dirty="0">
                <a:solidFill>
                  <a:schemeClr val="tx1"/>
                </a:solidFill>
                <a:effectLst/>
                <a:latin typeface="+mn-lt"/>
                <a:ea typeface="+mn-ea"/>
                <a:cs typeface="+mn-cs"/>
              </a:rPr>
              <a:t>Börja med att prata om att det inte alltid är så lätt att säja nej till tobak om någon frågar om man vill testa/ha. Även om man är med i Tobaksfri duo och har bestämt sig för att inte börja, kan man hamna i en situation som känns knepig och som en inte hade förberett sig för, man kanske blir överrumplad. Därför är det bra att tänka till hur man verkligen vill ha det och förbereda argument för det. </a:t>
            </a:r>
          </a:p>
          <a:p>
            <a:endParaRPr lang="sv-SE" sz="1200" kern="1200" dirty="0">
              <a:solidFill>
                <a:schemeClr val="tx1"/>
              </a:solidFill>
              <a:effectLst/>
              <a:latin typeface="+mn-lt"/>
              <a:ea typeface="+mn-ea"/>
              <a:cs typeface="+mn-cs"/>
            </a:endParaRPr>
          </a:p>
          <a:p>
            <a:r>
              <a:rPr lang="sv-SE" sz="1200" b="1" kern="1200" dirty="0">
                <a:solidFill>
                  <a:schemeClr val="tx1"/>
                </a:solidFill>
                <a:effectLst/>
                <a:latin typeface="+mn-lt"/>
                <a:ea typeface="+mn-ea"/>
                <a:cs typeface="+mn-cs"/>
              </a:rPr>
              <a:t>Steg 1:</a:t>
            </a:r>
            <a:r>
              <a:rPr lang="sv-SE" sz="1200" kern="1200" dirty="0">
                <a:solidFill>
                  <a:schemeClr val="tx1"/>
                </a:solidFill>
                <a:effectLst/>
                <a:latin typeface="+mn-lt"/>
                <a:ea typeface="+mn-ea"/>
                <a:cs typeface="+mn-cs"/>
              </a:rPr>
              <a:t> Övningen görs först enskilt. </a:t>
            </a:r>
            <a:r>
              <a:rPr lang="sv-SE" sz="1200" b="1" i="1" kern="1200" dirty="0">
                <a:solidFill>
                  <a:schemeClr val="tx1"/>
                </a:solidFill>
                <a:effectLst/>
                <a:latin typeface="+mn-lt"/>
                <a:ea typeface="+mn-ea"/>
                <a:cs typeface="+mn-cs"/>
              </a:rPr>
              <a:t>Alla skriver en kort berättelse </a:t>
            </a:r>
            <a:r>
              <a:rPr lang="sv-SE" sz="1200" kern="1200" dirty="0">
                <a:solidFill>
                  <a:schemeClr val="tx1"/>
                </a:solidFill>
                <a:effectLst/>
                <a:latin typeface="+mn-lt"/>
                <a:ea typeface="+mn-ea"/>
                <a:cs typeface="+mn-cs"/>
              </a:rPr>
              <a:t>utifrån följande scenario:</a:t>
            </a:r>
          </a:p>
          <a:p>
            <a:pPr lvl="0"/>
            <a:r>
              <a:rPr lang="sv-SE" sz="1200" b="1" i="1" kern="1200" dirty="0">
                <a:solidFill>
                  <a:schemeClr val="tx1"/>
                </a:solidFill>
                <a:effectLst/>
                <a:latin typeface="+mn-lt"/>
                <a:ea typeface="+mn-ea"/>
                <a:cs typeface="+mn-cs"/>
              </a:rPr>
              <a:t>Tänk ut en situation som du skulle kunna hamna i, där någon bjuder dig på snus, cigaretter eller kanske någon ny elektronisk </a:t>
            </a:r>
            <a:r>
              <a:rPr lang="sv-SE" sz="1200" b="1" i="1" kern="1200" dirty="0" err="1">
                <a:solidFill>
                  <a:schemeClr val="tx1"/>
                </a:solidFill>
                <a:effectLst/>
                <a:latin typeface="+mn-lt"/>
                <a:ea typeface="+mn-ea"/>
                <a:cs typeface="+mn-cs"/>
              </a:rPr>
              <a:t>rökprodukt</a:t>
            </a:r>
            <a:r>
              <a:rPr lang="sv-SE" sz="1200" b="1" i="1" kern="1200" dirty="0">
                <a:solidFill>
                  <a:schemeClr val="tx1"/>
                </a:solidFill>
                <a:effectLst/>
                <a:latin typeface="+mn-lt"/>
                <a:ea typeface="+mn-ea"/>
                <a:cs typeface="+mn-cs"/>
              </a:rPr>
              <a:t>. </a:t>
            </a:r>
            <a:r>
              <a:rPr lang="sv-SE" sz="1200" kern="1200" dirty="0">
                <a:solidFill>
                  <a:schemeClr val="tx1"/>
                </a:solidFill>
                <a:effectLst/>
                <a:latin typeface="+mn-lt"/>
                <a:ea typeface="+mn-ea"/>
                <a:cs typeface="+mn-cs"/>
              </a:rPr>
              <a:t>(Idag finns det en hel del som våra ungdomar kan utsättas för och lockas till att testa).</a:t>
            </a:r>
          </a:p>
          <a:p>
            <a:pPr lvl="0"/>
            <a:r>
              <a:rPr lang="sv-SE" sz="1200" kern="1200" dirty="0">
                <a:solidFill>
                  <a:schemeClr val="tx1"/>
                </a:solidFill>
                <a:effectLst/>
                <a:latin typeface="+mn-lt"/>
                <a:ea typeface="+mn-ea"/>
                <a:cs typeface="+mn-cs"/>
              </a:rPr>
              <a:t>Beskriv kort situationen, platsen och vilka personer som kan finnas med osv. och hur någon bjuder på cigarett/snus/e-cigarett.</a:t>
            </a:r>
          </a:p>
          <a:p>
            <a:r>
              <a:rPr lang="sv-SE" sz="1200" b="1" kern="1200" dirty="0">
                <a:solidFill>
                  <a:schemeClr val="tx1"/>
                </a:solidFill>
                <a:effectLst/>
                <a:latin typeface="+mn-lt"/>
                <a:ea typeface="+mn-ea"/>
                <a:cs typeface="+mn-cs"/>
              </a:rPr>
              <a:t>Steg 2:</a:t>
            </a:r>
            <a:r>
              <a:rPr lang="sv-SE" sz="1200" kern="1200" dirty="0">
                <a:solidFill>
                  <a:schemeClr val="tx1"/>
                </a:solidFill>
                <a:effectLst/>
                <a:latin typeface="+mn-lt"/>
                <a:ea typeface="+mn-ea"/>
                <a:cs typeface="+mn-cs"/>
              </a:rPr>
              <a:t> Ledaren samlar in alla exempel och delar sedan ut dem slumpvis i klassen så att alla får en lapp med ett exempel.</a:t>
            </a:r>
          </a:p>
          <a:p>
            <a:r>
              <a:rPr lang="sv-SE" sz="1200" kern="1200" dirty="0">
                <a:solidFill>
                  <a:schemeClr val="tx1"/>
                </a:solidFill>
                <a:effectLst/>
                <a:latin typeface="+mn-lt"/>
                <a:ea typeface="+mn-ea"/>
                <a:cs typeface="+mn-cs"/>
              </a:rPr>
              <a:t>Nu ska var och en fundera på:</a:t>
            </a:r>
          </a:p>
          <a:p>
            <a:r>
              <a:rPr lang="sv-SE" sz="1200" kern="1200" dirty="0">
                <a:solidFill>
                  <a:schemeClr val="tx1"/>
                </a:solidFill>
                <a:effectLst/>
                <a:latin typeface="+mn-lt"/>
                <a:ea typeface="+mn-ea"/>
                <a:cs typeface="+mn-cs"/>
              </a:rPr>
              <a:t>Vad skulle du kunna säga och hur skulle du kunna göra för att komma ur situationen på ett bra sätt? </a:t>
            </a:r>
          </a:p>
          <a:p>
            <a:r>
              <a:rPr lang="sv-SE" sz="1200" kern="1200" dirty="0">
                <a:solidFill>
                  <a:schemeClr val="tx1"/>
                </a:solidFill>
                <a:effectLst/>
                <a:latin typeface="+mn-lt"/>
                <a:ea typeface="+mn-ea"/>
                <a:cs typeface="+mn-cs"/>
              </a:rPr>
              <a:t>Följ upp genom att låta eleverna berätta för varandra två och två. Lyft sedan upp några exempel i helklass. </a:t>
            </a:r>
          </a:p>
          <a:p>
            <a:r>
              <a:rPr lang="sv-SE" sz="1200" b="1" kern="1200" dirty="0">
                <a:solidFill>
                  <a:schemeClr val="tx1"/>
                </a:solidFill>
                <a:effectLst/>
                <a:latin typeface="+mn-lt"/>
                <a:ea typeface="+mn-ea"/>
                <a:cs typeface="+mn-cs"/>
              </a:rPr>
              <a:t>Steg 3:</a:t>
            </a:r>
            <a:r>
              <a:rPr lang="sv-SE" sz="1200" kern="1200" dirty="0">
                <a:solidFill>
                  <a:schemeClr val="tx1"/>
                </a:solidFill>
                <a:effectLst/>
                <a:latin typeface="+mn-lt"/>
                <a:ea typeface="+mn-ea"/>
                <a:cs typeface="+mn-cs"/>
              </a:rPr>
              <a:t> Avsluta med att alla får fundera över - skriva ner sitt/sina egna viktigaste argument för att inte börja snusa eller röka på ett papper. </a:t>
            </a:r>
          </a:p>
          <a:p>
            <a:endParaRPr lang="sv-SE" dirty="0"/>
          </a:p>
        </p:txBody>
      </p:sp>
      <p:sp>
        <p:nvSpPr>
          <p:cNvPr id="4" name="Platshållare för bildnummer 3"/>
          <p:cNvSpPr>
            <a:spLocks noGrp="1"/>
          </p:cNvSpPr>
          <p:nvPr>
            <p:ph type="sldNum" sz="quarter" idx="5"/>
          </p:nvPr>
        </p:nvSpPr>
        <p:spPr/>
        <p:txBody>
          <a:bodyPr/>
          <a:lstStyle/>
          <a:p>
            <a:fld id="{DD48C006-0694-4672-A7CD-90E163621F41}" type="slidenum">
              <a:rPr lang="sv-SE" smtClean="0"/>
              <a:t>4</a:t>
            </a:fld>
            <a:endParaRPr lang="sv-SE"/>
          </a:p>
        </p:txBody>
      </p:sp>
    </p:spTree>
    <p:extLst>
      <p:ext uri="{BB962C8B-B14F-4D97-AF65-F5344CB8AC3E}">
        <p14:creationId xmlns:p14="http://schemas.microsoft.com/office/powerpoint/2010/main" val="4243866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Bild 5 – </a:t>
            </a:r>
            <a:r>
              <a:rPr lang="sv-SE" sz="1200" b="1" i="1" kern="1200" dirty="0">
                <a:solidFill>
                  <a:schemeClr val="tx1"/>
                </a:solidFill>
                <a:effectLst/>
                <a:latin typeface="+mn-lt"/>
                <a:ea typeface="+mn-ea"/>
                <a:cs typeface="+mn-cs"/>
              </a:rPr>
              <a:t>Övning</a:t>
            </a:r>
            <a:r>
              <a:rPr lang="sv-SE" sz="1200" b="1" kern="1200" dirty="0">
                <a:solidFill>
                  <a:schemeClr val="tx1"/>
                </a:solidFill>
                <a:effectLst/>
                <a:latin typeface="+mn-lt"/>
                <a:ea typeface="+mn-ea"/>
                <a:cs typeface="+mn-cs"/>
              </a:rPr>
              <a:t> För eller emot att förbjuda tobak i samhället?</a:t>
            </a:r>
            <a:endParaRPr lang="sv-SE" sz="1200" kern="1200" dirty="0">
              <a:solidFill>
                <a:schemeClr val="tx1"/>
              </a:solidFill>
              <a:effectLst/>
              <a:latin typeface="+mn-lt"/>
              <a:ea typeface="+mn-ea"/>
              <a:cs typeface="+mn-cs"/>
            </a:endParaRPr>
          </a:p>
          <a:p>
            <a:r>
              <a:rPr lang="sv-SE" sz="1200" kern="1200" dirty="0">
                <a:solidFill>
                  <a:schemeClr val="tx1"/>
                </a:solidFill>
                <a:effectLst/>
                <a:latin typeface="+mn-lt"/>
                <a:ea typeface="+mn-ea"/>
                <a:cs typeface="+mn-cs"/>
              </a:rPr>
              <a:t>Det är viktigt att hitta sina egna argument – och träna på att använda dem. Men det är minst lika viktigt att visa förståelse för och kunna lyssna till andras åsikter.</a:t>
            </a:r>
          </a:p>
          <a:p>
            <a:r>
              <a:rPr lang="sv-SE" sz="1200" b="1" i="1" kern="1200" dirty="0">
                <a:solidFill>
                  <a:schemeClr val="tx1"/>
                </a:solidFill>
                <a:effectLst/>
                <a:latin typeface="+mn-lt"/>
                <a:ea typeface="+mn-ea"/>
                <a:cs typeface="+mn-cs"/>
              </a:rPr>
              <a:t>Instruktion till ledaren</a:t>
            </a:r>
            <a:r>
              <a:rPr lang="sv-SE" sz="1200" i="1" kern="1200" dirty="0">
                <a:solidFill>
                  <a:schemeClr val="tx1"/>
                </a:solidFill>
                <a:effectLst/>
                <a:latin typeface="+mn-lt"/>
                <a:ea typeface="+mn-ea"/>
                <a:cs typeface="+mn-cs"/>
              </a:rPr>
              <a:t>:</a:t>
            </a:r>
            <a:r>
              <a:rPr lang="sv-SE" sz="1200" kern="1200" dirty="0">
                <a:solidFill>
                  <a:schemeClr val="tx1"/>
                </a:solidFill>
                <a:effectLst/>
                <a:latin typeface="+mn-lt"/>
                <a:ea typeface="+mn-ea"/>
                <a:cs typeface="+mn-cs"/>
              </a:rPr>
              <a:t> Dela in klassen i två grupper. Ge grupperna 5 - 10 minuters förberedelse där alla hjälps åt att finna bra argument som skrivs ned. Den ena halvan förbereder argument för tobak, den andra mot tobak.</a:t>
            </a:r>
          </a:p>
          <a:p>
            <a:r>
              <a:rPr lang="sv-SE" sz="1200" kern="1200" dirty="0">
                <a:solidFill>
                  <a:schemeClr val="tx1"/>
                </a:solidFill>
                <a:effectLst/>
                <a:latin typeface="+mn-lt"/>
                <a:ea typeface="+mn-ea"/>
                <a:cs typeface="+mn-cs"/>
              </a:rPr>
              <a:t>Förbered några intressanta diskussionsämnen:</a:t>
            </a:r>
          </a:p>
          <a:p>
            <a:r>
              <a:rPr lang="sv-SE" sz="1200" kern="1200" dirty="0">
                <a:solidFill>
                  <a:schemeClr val="tx1"/>
                </a:solidFill>
                <a:effectLst/>
                <a:latin typeface="+mn-lt"/>
                <a:ea typeface="+mn-ea"/>
                <a:cs typeface="+mn-cs"/>
              </a:rPr>
              <a:t>För eller emot att:</a:t>
            </a:r>
          </a:p>
          <a:p>
            <a:pPr marL="171450" lvl="0" indent="-171450">
              <a:buFont typeface="Arial" panose="020B0604020202020204" pitchFamily="34" charset="0"/>
              <a:buChar char="•"/>
            </a:pPr>
            <a:r>
              <a:rPr lang="sv-SE" sz="1200" kern="1200" dirty="0">
                <a:solidFill>
                  <a:schemeClr val="tx1"/>
                </a:solidFill>
                <a:effectLst/>
                <a:latin typeface="+mn-lt"/>
                <a:ea typeface="+mn-ea"/>
                <a:cs typeface="+mn-cs"/>
              </a:rPr>
              <a:t>förbjuda tobak i samhället</a:t>
            </a:r>
          </a:p>
          <a:p>
            <a:pPr marL="171450" lvl="0" indent="-171450">
              <a:buFont typeface="Arial" panose="020B0604020202020204" pitchFamily="34" charset="0"/>
              <a:buChar char="•"/>
            </a:pPr>
            <a:r>
              <a:rPr lang="sv-SE" sz="1200" kern="1200" dirty="0">
                <a:solidFill>
                  <a:schemeClr val="tx1"/>
                </a:solidFill>
                <a:effectLst/>
                <a:latin typeface="+mn-lt"/>
                <a:ea typeface="+mn-ea"/>
                <a:cs typeface="+mn-cs"/>
              </a:rPr>
              <a:t>tobaksindustrin låter barn arbeta i tobaksodling</a:t>
            </a:r>
          </a:p>
          <a:p>
            <a:pPr marL="171450" lvl="0" indent="-171450">
              <a:buFont typeface="Arial" panose="020B0604020202020204" pitchFamily="34" charset="0"/>
              <a:buChar char="•"/>
            </a:pPr>
            <a:r>
              <a:rPr lang="sv-SE" sz="1200" kern="1200" dirty="0">
                <a:solidFill>
                  <a:schemeClr val="tx1"/>
                </a:solidFill>
                <a:effectLst/>
                <a:latin typeface="+mn-lt"/>
                <a:ea typeface="+mn-ea"/>
                <a:cs typeface="+mn-cs"/>
              </a:rPr>
              <a:t>sluta tillverka alla former av tobak</a:t>
            </a:r>
          </a:p>
          <a:p>
            <a:pPr marL="171450" lvl="0" indent="-171450">
              <a:buFont typeface="Arial" panose="020B0604020202020204" pitchFamily="34" charset="0"/>
              <a:buChar char="•"/>
            </a:pPr>
            <a:r>
              <a:rPr lang="sv-SE" sz="1200" kern="1200" dirty="0">
                <a:solidFill>
                  <a:schemeClr val="tx1"/>
                </a:solidFill>
                <a:effectLst/>
                <a:latin typeface="+mn-lt"/>
                <a:ea typeface="+mn-ea"/>
                <a:cs typeface="+mn-cs"/>
              </a:rPr>
              <a:t>tobaksindustrin kan göra reklam på sociala media</a:t>
            </a:r>
          </a:p>
          <a:p>
            <a:pPr marL="171450" lvl="0" indent="-171450">
              <a:buFont typeface="Arial" panose="020B0604020202020204" pitchFamily="34" charset="0"/>
              <a:buChar char="•"/>
            </a:pPr>
            <a:r>
              <a:rPr lang="sv-SE" sz="1200" kern="1200" dirty="0">
                <a:solidFill>
                  <a:schemeClr val="tx1"/>
                </a:solidFill>
                <a:effectLst/>
                <a:latin typeface="+mn-lt"/>
                <a:ea typeface="+mn-ea"/>
                <a:cs typeface="+mn-cs"/>
              </a:rPr>
              <a:t>Lagstadga om totalförbud att köpa och bruka tobak för de som är födda efter 2000 (t ex)</a:t>
            </a:r>
          </a:p>
          <a:p>
            <a:endParaRPr lang="sv-SE" dirty="0"/>
          </a:p>
          <a:p>
            <a:r>
              <a:rPr lang="sv-SE" dirty="0"/>
              <a:t>Se separata instruktioner till passets övningar </a:t>
            </a:r>
          </a:p>
        </p:txBody>
      </p:sp>
      <p:sp>
        <p:nvSpPr>
          <p:cNvPr id="4" name="Platshållare för bildnummer 3"/>
          <p:cNvSpPr>
            <a:spLocks noGrp="1"/>
          </p:cNvSpPr>
          <p:nvPr>
            <p:ph type="sldNum" sz="quarter" idx="5"/>
          </p:nvPr>
        </p:nvSpPr>
        <p:spPr/>
        <p:txBody>
          <a:bodyPr/>
          <a:lstStyle/>
          <a:p>
            <a:fld id="{DD48C006-0694-4672-A7CD-90E163621F41}" type="slidenum">
              <a:rPr lang="sv-SE" smtClean="0"/>
              <a:t>5</a:t>
            </a:fld>
            <a:endParaRPr lang="sv-SE"/>
          </a:p>
        </p:txBody>
      </p:sp>
    </p:spTree>
    <p:extLst>
      <p:ext uri="{BB962C8B-B14F-4D97-AF65-F5344CB8AC3E}">
        <p14:creationId xmlns:p14="http://schemas.microsoft.com/office/powerpoint/2010/main" val="2119749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a:solidFill>
                  <a:schemeClr val="tx1"/>
                </a:solidFill>
                <a:effectLst/>
                <a:latin typeface="+mn-lt"/>
                <a:ea typeface="+mn-ea"/>
                <a:cs typeface="+mn-cs"/>
              </a:rPr>
              <a:t>Bild 6 – Slutsummering</a:t>
            </a:r>
            <a:endParaRPr lang="sv-SE" sz="1200" kern="1200" dirty="0">
              <a:solidFill>
                <a:schemeClr val="tx1"/>
              </a:solidFill>
              <a:effectLst/>
              <a:latin typeface="+mn-lt"/>
              <a:ea typeface="+mn-ea"/>
              <a:cs typeface="+mn-cs"/>
            </a:endParaRPr>
          </a:p>
          <a:p>
            <a:r>
              <a:rPr lang="sv-SE" sz="1200" b="1" i="1" kern="1200" dirty="0">
                <a:solidFill>
                  <a:schemeClr val="tx1"/>
                </a:solidFill>
                <a:effectLst/>
                <a:latin typeface="+mn-lt"/>
                <a:ea typeface="+mn-ea"/>
                <a:cs typeface="+mn-cs"/>
              </a:rPr>
              <a:t>Instruktion till ledaren:</a:t>
            </a:r>
            <a:r>
              <a:rPr lang="sv-SE" sz="1200" kern="1200" dirty="0">
                <a:solidFill>
                  <a:schemeClr val="tx1"/>
                </a:solidFill>
                <a:effectLst/>
                <a:latin typeface="+mn-lt"/>
                <a:ea typeface="+mn-ea"/>
                <a:cs typeface="+mn-cs"/>
              </a:rPr>
              <a:t> Reflektera över olika saker som sagts om tobak under denna lektion.</a:t>
            </a:r>
          </a:p>
          <a:p>
            <a:r>
              <a:rPr lang="sv-SE" sz="1200" kern="1200" dirty="0">
                <a:solidFill>
                  <a:schemeClr val="tx1"/>
                </a:solidFill>
                <a:effectLst/>
                <a:latin typeface="+mn-lt"/>
                <a:ea typeface="+mn-ea"/>
                <a:cs typeface="+mn-cs"/>
              </a:rPr>
              <a:t>Till exempel om ”majoritetsmissförståndet”, om hur man kan hantera situationer där man bjuds på tobak och olika argument som kom fram i debatten. </a:t>
            </a:r>
          </a:p>
          <a:p>
            <a:endParaRPr lang="sv-SE" sz="1200" kern="1200" dirty="0">
              <a:solidFill>
                <a:schemeClr val="tx1"/>
              </a:solidFill>
              <a:effectLst/>
              <a:latin typeface="+mn-lt"/>
              <a:ea typeface="+mn-ea"/>
              <a:cs typeface="+mn-cs"/>
            </a:endParaRPr>
          </a:p>
          <a:p>
            <a:r>
              <a:rPr lang="sv-SE" sz="1600" b="1" i="1" kern="1200" dirty="0">
                <a:solidFill>
                  <a:schemeClr val="tx1"/>
                </a:solidFill>
                <a:effectLst/>
                <a:latin typeface="+mn-lt"/>
                <a:ea typeface="+mn-ea"/>
                <a:cs typeface="+mn-cs"/>
              </a:rPr>
              <a:t>Lyft och upprepa elevernas bästa svar och argument för att säga nej till en snus, cigarett, e-cigarett eller annan tobaks/nikotinprodukt </a:t>
            </a:r>
            <a:r>
              <a:rPr lang="sv-SE" sz="1600" b="0" kern="1200" dirty="0">
                <a:solidFill>
                  <a:schemeClr val="tx1"/>
                </a:solidFill>
                <a:effectLst/>
                <a:latin typeface="+mn-lt"/>
                <a:ea typeface="+mn-ea"/>
                <a:cs typeface="+mn-cs"/>
              </a:rPr>
              <a:t>– från tidigare övning. Kan kanske listas och sättas upp i klassrummet.</a:t>
            </a:r>
            <a:br>
              <a:rPr lang="sv-SE" sz="1200" kern="1200" dirty="0">
                <a:solidFill>
                  <a:schemeClr val="tx1"/>
                </a:solidFill>
                <a:effectLst/>
                <a:latin typeface="+mn-lt"/>
                <a:ea typeface="+mn-ea"/>
                <a:cs typeface="+mn-cs"/>
              </a:rPr>
            </a:br>
            <a:br>
              <a:rPr lang="sv-SE" sz="1200" kern="1200" dirty="0">
                <a:solidFill>
                  <a:schemeClr val="tx1"/>
                </a:solidFill>
                <a:effectLst/>
                <a:latin typeface="+mn-lt"/>
                <a:ea typeface="+mn-ea"/>
                <a:cs typeface="+mn-cs"/>
              </a:rPr>
            </a:br>
            <a:r>
              <a:rPr lang="sv-SE" sz="1200" b="1" kern="1200" dirty="0">
                <a:solidFill>
                  <a:schemeClr val="tx1"/>
                </a:solidFill>
                <a:effectLst/>
                <a:latin typeface="+mn-lt"/>
                <a:ea typeface="+mn-ea"/>
                <a:cs typeface="+mn-cs"/>
              </a:rPr>
              <a:t>Följ upp med följande frågeställningar – där eleverna får dela sina tankar…</a:t>
            </a:r>
            <a:br>
              <a:rPr lang="sv-SE" sz="1200" kern="1200" dirty="0">
                <a:solidFill>
                  <a:schemeClr val="tx1"/>
                </a:solidFill>
                <a:effectLst/>
                <a:latin typeface="+mn-lt"/>
                <a:ea typeface="+mn-ea"/>
                <a:cs typeface="+mn-cs"/>
              </a:rPr>
            </a:br>
            <a:r>
              <a:rPr lang="sv-SE" sz="1200" kern="1200" dirty="0">
                <a:solidFill>
                  <a:schemeClr val="tx1"/>
                </a:solidFill>
                <a:effectLst/>
                <a:latin typeface="+mn-lt"/>
                <a:ea typeface="+mn-ea"/>
                <a:cs typeface="+mn-cs"/>
              </a:rPr>
              <a:t>I vilka sammanhang ser man ofta att tobak exponeras?</a:t>
            </a:r>
          </a:p>
          <a:p>
            <a:r>
              <a:rPr lang="sv-SE" sz="1200" kern="1200" dirty="0">
                <a:solidFill>
                  <a:schemeClr val="tx1"/>
                </a:solidFill>
                <a:effectLst/>
                <a:latin typeface="+mn-lt"/>
                <a:ea typeface="+mn-ea"/>
                <a:cs typeface="+mn-cs"/>
              </a:rPr>
              <a:t>-   Finns det vissa ställen/platser man ser tobaksprodukter exponeras?</a:t>
            </a:r>
          </a:p>
          <a:p>
            <a:pPr marL="171450" indent="-171450">
              <a:buFontTx/>
              <a:buChar char="-"/>
            </a:pPr>
            <a:r>
              <a:rPr lang="sv-SE" sz="1200" kern="1200" dirty="0">
                <a:solidFill>
                  <a:schemeClr val="tx1"/>
                </a:solidFill>
                <a:effectLst/>
                <a:latin typeface="+mn-lt"/>
                <a:ea typeface="+mn-ea"/>
                <a:cs typeface="+mn-cs"/>
              </a:rPr>
              <a:t>Är det vissa personer man kopplar ihop med tobak?</a:t>
            </a:r>
          </a:p>
          <a:p>
            <a:pPr marL="0" indent="0">
              <a:buFontTx/>
              <a:buNone/>
            </a:pPr>
            <a:endParaRPr lang="sv-SE" sz="1200" kern="1200" dirty="0">
              <a:solidFill>
                <a:schemeClr val="tx1"/>
              </a:solidFill>
              <a:effectLst/>
              <a:latin typeface="+mn-lt"/>
              <a:ea typeface="+mn-ea"/>
              <a:cs typeface="+mn-cs"/>
            </a:endParaRPr>
          </a:p>
          <a:p>
            <a:pPr marL="0" indent="0">
              <a:buFontTx/>
              <a:buNone/>
            </a:pPr>
            <a:r>
              <a:rPr lang="sv-SE" sz="1200" b="1" i="1" kern="1200" dirty="0">
                <a:solidFill>
                  <a:schemeClr val="tx1"/>
                </a:solidFill>
                <a:effectLst/>
                <a:latin typeface="+mn-lt"/>
                <a:ea typeface="+mn-ea"/>
                <a:cs typeface="+mn-cs"/>
              </a:rPr>
              <a:t>Avsluta med</a:t>
            </a:r>
            <a:r>
              <a:rPr lang="sv-SE" sz="1200" i="1" kern="1200" dirty="0">
                <a:solidFill>
                  <a:schemeClr val="tx1"/>
                </a:solidFill>
                <a:effectLst/>
                <a:latin typeface="+mn-lt"/>
                <a:ea typeface="+mn-ea"/>
                <a:cs typeface="+mn-cs"/>
              </a:rPr>
              <a:t> att be eleverna fundera på det viktigaste de tar med sig från lektionen.</a:t>
            </a:r>
          </a:p>
          <a:p>
            <a:endParaRPr lang="sv-SE" dirty="0"/>
          </a:p>
        </p:txBody>
      </p:sp>
      <p:sp>
        <p:nvSpPr>
          <p:cNvPr id="4" name="Platshållare för bildnummer 3"/>
          <p:cNvSpPr>
            <a:spLocks noGrp="1"/>
          </p:cNvSpPr>
          <p:nvPr>
            <p:ph type="sldNum" sz="quarter" idx="5"/>
          </p:nvPr>
        </p:nvSpPr>
        <p:spPr/>
        <p:txBody>
          <a:bodyPr/>
          <a:lstStyle/>
          <a:p>
            <a:fld id="{DD48C006-0694-4672-A7CD-90E163621F41}" type="slidenum">
              <a:rPr lang="sv-SE" smtClean="0"/>
              <a:t>6</a:t>
            </a:fld>
            <a:endParaRPr lang="sv-SE"/>
          </a:p>
        </p:txBody>
      </p:sp>
    </p:spTree>
    <p:extLst>
      <p:ext uri="{BB962C8B-B14F-4D97-AF65-F5344CB8AC3E}">
        <p14:creationId xmlns:p14="http://schemas.microsoft.com/office/powerpoint/2010/main" val="982474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808129F-A90A-4E56-B599-CC3A840B8872}"/>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775337D6-77B7-4040-8BBA-5C74B1A5EF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18664880-0258-483A-B952-05E21F29BC66}"/>
              </a:ext>
            </a:extLst>
          </p:cNvPr>
          <p:cNvSpPr>
            <a:spLocks noGrp="1"/>
          </p:cNvSpPr>
          <p:nvPr>
            <p:ph type="dt" sz="half" idx="10"/>
          </p:nvPr>
        </p:nvSpPr>
        <p:spPr/>
        <p:txBody>
          <a:bodyPr/>
          <a:lstStyle/>
          <a:p>
            <a:fld id="{E8BDB78B-94FE-4E17-A16A-C6AAC769F532}" type="datetimeFigureOut">
              <a:rPr lang="sv-SE" smtClean="0"/>
              <a:t>2020-04-16</a:t>
            </a:fld>
            <a:endParaRPr lang="sv-SE"/>
          </a:p>
        </p:txBody>
      </p:sp>
      <p:sp>
        <p:nvSpPr>
          <p:cNvPr id="5" name="Platshållare för sidfot 4">
            <a:extLst>
              <a:ext uri="{FF2B5EF4-FFF2-40B4-BE49-F238E27FC236}">
                <a16:creationId xmlns:a16="http://schemas.microsoft.com/office/drawing/2014/main" id="{23C88613-D9D4-4A6A-97C7-DB7E5692321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DFAAE38-535A-4B12-9047-4165D8C6F2AF}"/>
              </a:ext>
            </a:extLst>
          </p:cNvPr>
          <p:cNvSpPr>
            <a:spLocks noGrp="1"/>
          </p:cNvSpPr>
          <p:nvPr>
            <p:ph type="sldNum" sz="quarter" idx="12"/>
          </p:nvPr>
        </p:nvSpPr>
        <p:spPr/>
        <p:txBody>
          <a:bodyPr/>
          <a:lstStyle/>
          <a:p>
            <a:fld id="{3BB3807C-B981-4419-9124-ED9B67565693}" type="slidenum">
              <a:rPr lang="sv-SE" smtClean="0"/>
              <a:t>‹#›</a:t>
            </a:fld>
            <a:endParaRPr lang="sv-SE"/>
          </a:p>
        </p:txBody>
      </p:sp>
    </p:spTree>
    <p:extLst>
      <p:ext uri="{BB962C8B-B14F-4D97-AF65-F5344CB8AC3E}">
        <p14:creationId xmlns:p14="http://schemas.microsoft.com/office/powerpoint/2010/main" val="3454187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C2287A2-C406-488F-A64A-9039CDDCE2F6}"/>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C418328-9B33-44CA-9BE2-0729B33C8343}"/>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CEAB830-1EE1-4CCC-985F-6EFD254702DD}"/>
              </a:ext>
            </a:extLst>
          </p:cNvPr>
          <p:cNvSpPr>
            <a:spLocks noGrp="1"/>
          </p:cNvSpPr>
          <p:nvPr>
            <p:ph type="dt" sz="half" idx="10"/>
          </p:nvPr>
        </p:nvSpPr>
        <p:spPr/>
        <p:txBody>
          <a:bodyPr/>
          <a:lstStyle/>
          <a:p>
            <a:fld id="{E8BDB78B-94FE-4E17-A16A-C6AAC769F532}" type="datetimeFigureOut">
              <a:rPr lang="sv-SE" smtClean="0"/>
              <a:t>2020-04-16</a:t>
            </a:fld>
            <a:endParaRPr lang="sv-SE"/>
          </a:p>
        </p:txBody>
      </p:sp>
      <p:sp>
        <p:nvSpPr>
          <p:cNvPr id="5" name="Platshållare för sidfot 4">
            <a:extLst>
              <a:ext uri="{FF2B5EF4-FFF2-40B4-BE49-F238E27FC236}">
                <a16:creationId xmlns:a16="http://schemas.microsoft.com/office/drawing/2014/main" id="{792C8C9D-79F8-4518-A8D8-A43FC1535D5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EA68DB7-3B20-43EC-A227-5672537D2E61}"/>
              </a:ext>
            </a:extLst>
          </p:cNvPr>
          <p:cNvSpPr>
            <a:spLocks noGrp="1"/>
          </p:cNvSpPr>
          <p:nvPr>
            <p:ph type="sldNum" sz="quarter" idx="12"/>
          </p:nvPr>
        </p:nvSpPr>
        <p:spPr/>
        <p:txBody>
          <a:bodyPr/>
          <a:lstStyle/>
          <a:p>
            <a:fld id="{3BB3807C-B981-4419-9124-ED9B67565693}" type="slidenum">
              <a:rPr lang="sv-SE" smtClean="0"/>
              <a:t>‹#›</a:t>
            </a:fld>
            <a:endParaRPr lang="sv-SE"/>
          </a:p>
        </p:txBody>
      </p:sp>
    </p:spTree>
    <p:extLst>
      <p:ext uri="{BB962C8B-B14F-4D97-AF65-F5344CB8AC3E}">
        <p14:creationId xmlns:p14="http://schemas.microsoft.com/office/powerpoint/2010/main" val="3313693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1863FB8-579D-421C-B0CD-59C38B299960}"/>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7B52ECB-71C6-41DF-B6FD-3D816E675E85}"/>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7A934A9-1EF7-450E-B5BE-BAA1DB8095F2}"/>
              </a:ext>
            </a:extLst>
          </p:cNvPr>
          <p:cNvSpPr>
            <a:spLocks noGrp="1"/>
          </p:cNvSpPr>
          <p:nvPr>
            <p:ph type="dt" sz="half" idx="10"/>
          </p:nvPr>
        </p:nvSpPr>
        <p:spPr/>
        <p:txBody>
          <a:bodyPr/>
          <a:lstStyle/>
          <a:p>
            <a:fld id="{E8BDB78B-94FE-4E17-A16A-C6AAC769F532}" type="datetimeFigureOut">
              <a:rPr lang="sv-SE" smtClean="0"/>
              <a:t>2020-04-16</a:t>
            </a:fld>
            <a:endParaRPr lang="sv-SE"/>
          </a:p>
        </p:txBody>
      </p:sp>
      <p:sp>
        <p:nvSpPr>
          <p:cNvPr id="5" name="Platshållare för sidfot 4">
            <a:extLst>
              <a:ext uri="{FF2B5EF4-FFF2-40B4-BE49-F238E27FC236}">
                <a16:creationId xmlns:a16="http://schemas.microsoft.com/office/drawing/2014/main" id="{E5B2CF12-FC91-4B5E-949E-D79B4DD3FD6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50AF775-531D-4548-99DF-1EC5053A44E7}"/>
              </a:ext>
            </a:extLst>
          </p:cNvPr>
          <p:cNvSpPr>
            <a:spLocks noGrp="1"/>
          </p:cNvSpPr>
          <p:nvPr>
            <p:ph type="sldNum" sz="quarter" idx="12"/>
          </p:nvPr>
        </p:nvSpPr>
        <p:spPr/>
        <p:txBody>
          <a:bodyPr/>
          <a:lstStyle/>
          <a:p>
            <a:fld id="{3BB3807C-B981-4419-9124-ED9B67565693}" type="slidenum">
              <a:rPr lang="sv-SE" smtClean="0"/>
              <a:t>‹#›</a:t>
            </a:fld>
            <a:endParaRPr lang="sv-SE"/>
          </a:p>
        </p:txBody>
      </p:sp>
    </p:spTree>
    <p:extLst>
      <p:ext uri="{BB962C8B-B14F-4D97-AF65-F5344CB8AC3E}">
        <p14:creationId xmlns:p14="http://schemas.microsoft.com/office/powerpoint/2010/main" val="269908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95E8240-B739-460C-A0CF-5999B2CD5B0B}"/>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464643F-ACEC-4496-99D2-40B3F6AE9749}"/>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4D7F9F5-9CC4-40A4-A3E6-00692C684B96}"/>
              </a:ext>
            </a:extLst>
          </p:cNvPr>
          <p:cNvSpPr>
            <a:spLocks noGrp="1"/>
          </p:cNvSpPr>
          <p:nvPr>
            <p:ph type="dt" sz="half" idx="10"/>
          </p:nvPr>
        </p:nvSpPr>
        <p:spPr/>
        <p:txBody>
          <a:bodyPr/>
          <a:lstStyle/>
          <a:p>
            <a:fld id="{E8BDB78B-94FE-4E17-A16A-C6AAC769F532}" type="datetimeFigureOut">
              <a:rPr lang="sv-SE" smtClean="0"/>
              <a:t>2020-04-16</a:t>
            </a:fld>
            <a:endParaRPr lang="sv-SE"/>
          </a:p>
        </p:txBody>
      </p:sp>
      <p:sp>
        <p:nvSpPr>
          <p:cNvPr id="5" name="Platshållare för sidfot 4">
            <a:extLst>
              <a:ext uri="{FF2B5EF4-FFF2-40B4-BE49-F238E27FC236}">
                <a16:creationId xmlns:a16="http://schemas.microsoft.com/office/drawing/2014/main" id="{52A55AB5-E158-4C42-ABE5-AA69B97125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48A6A46-5A51-4318-817D-1578D11AC3FA}"/>
              </a:ext>
            </a:extLst>
          </p:cNvPr>
          <p:cNvSpPr>
            <a:spLocks noGrp="1"/>
          </p:cNvSpPr>
          <p:nvPr>
            <p:ph type="sldNum" sz="quarter" idx="12"/>
          </p:nvPr>
        </p:nvSpPr>
        <p:spPr/>
        <p:txBody>
          <a:bodyPr/>
          <a:lstStyle/>
          <a:p>
            <a:fld id="{3BB3807C-B981-4419-9124-ED9B67565693}" type="slidenum">
              <a:rPr lang="sv-SE" smtClean="0"/>
              <a:t>‹#›</a:t>
            </a:fld>
            <a:endParaRPr lang="sv-SE"/>
          </a:p>
        </p:txBody>
      </p:sp>
    </p:spTree>
    <p:extLst>
      <p:ext uri="{BB962C8B-B14F-4D97-AF65-F5344CB8AC3E}">
        <p14:creationId xmlns:p14="http://schemas.microsoft.com/office/powerpoint/2010/main" val="2845966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6F2BD9-B67E-41E2-B73D-C9C640E4AFA0}"/>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D301E25E-8310-4450-BF78-50CE8644DB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ABD7B439-8CA2-4AD0-ABA7-726355AAAA55}"/>
              </a:ext>
            </a:extLst>
          </p:cNvPr>
          <p:cNvSpPr>
            <a:spLocks noGrp="1"/>
          </p:cNvSpPr>
          <p:nvPr>
            <p:ph type="dt" sz="half" idx="10"/>
          </p:nvPr>
        </p:nvSpPr>
        <p:spPr/>
        <p:txBody>
          <a:bodyPr/>
          <a:lstStyle/>
          <a:p>
            <a:fld id="{E8BDB78B-94FE-4E17-A16A-C6AAC769F532}" type="datetimeFigureOut">
              <a:rPr lang="sv-SE" smtClean="0"/>
              <a:t>2020-04-16</a:t>
            </a:fld>
            <a:endParaRPr lang="sv-SE"/>
          </a:p>
        </p:txBody>
      </p:sp>
      <p:sp>
        <p:nvSpPr>
          <p:cNvPr id="5" name="Platshållare för sidfot 4">
            <a:extLst>
              <a:ext uri="{FF2B5EF4-FFF2-40B4-BE49-F238E27FC236}">
                <a16:creationId xmlns:a16="http://schemas.microsoft.com/office/drawing/2014/main" id="{ED576485-CD97-47B3-B365-9F673F4D875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50648F-D816-448B-8E5B-7347F43770AF}"/>
              </a:ext>
            </a:extLst>
          </p:cNvPr>
          <p:cNvSpPr>
            <a:spLocks noGrp="1"/>
          </p:cNvSpPr>
          <p:nvPr>
            <p:ph type="sldNum" sz="quarter" idx="12"/>
          </p:nvPr>
        </p:nvSpPr>
        <p:spPr/>
        <p:txBody>
          <a:bodyPr/>
          <a:lstStyle/>
          <a:p>
            <a:fld id="{3BB3807C-B981-4419-9124-ED9B67565693}" type="slidenum">
              <a:rPr lang="sv-SE" smtClean="0"/>
              <a:t>‹#›</a:t>
            </a:fld>
            <a:endParaRPr lang="sv-SE"/>
          </a:p>
        </p:txBody>
      </p:sp>
    </p:spTree>
    <p:extLst>
      <p:ext uri="{BB962C8B-B14F-4D97-AF65-F5344CB8AC3E}">
        <p14:creationId xmlns:p14="http://schemas.microsoft.com/office/powerpoint/2010/main" val="1697198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AB919E-A092-47FE-BCB4-1B2BDDB4B04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3E7BCF8-9EE4-4A1F-AA5F-96B31E9EE30A}"/>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159CF1D3-8C0C-4836-A1BB-8E0BFB82780A}"/>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A6DC90F4-81C0-492E-A737-D29DA5AC2402}"/>
              </a:ext>
            </a:extLst>
          </p:cNvPr>
          <p:cNvSpPr>
            <a:spLocks noGrp="1"/>
          </p:cNvSpPr>
          <p:nvPr>
            <p:ph type="dt" sz="half" idx="10"/>
          </p:nvPr>
        </p:nvSpPr>
        <p:spPr/>
        <p:txBody>
          <a:bodyPr/>
          <a:lstStyle/>
          <a:p>
            <a:fld id="{E8BDB78B-94FE-4E17-A16A-C6AAC769F532}" type="datetimeFigureOut">
              <a:rPr lang="sv-SE" smtClean="0"/>
              <a:t>2020-04-16</a:t>
            </a:fld>
            <a:endParaRPr lang="sv-SE"/>
          </a:p>
        </p:txBody>
      </p:sp>
      <p:sp>
        <p:nvSpPr>
          <p:cNvPr id="6" name="Platshållare för sidfot 5">
            <a:extLst>
              <a:ext uri="{FF2B5EF4-FFF2-40B4-BE49-F238E27FC236}">
                <a16:creationId xmlns:a16="http://schemas.microsoft.com/office/drawing/2014/main" id="{F9FC0CC4-40D8-4F2C-BD83-CAA08842007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64BB1EE-C123-48E9-AF20-4B29FE63CFA9}"/>
              </a:ext>
            </a:extLst>
          </p:cNvPr>
          <p:cNvSpPr>
            <a:spLocks noGrp="1"/>
          </p:cNvSpPr>
          <p:nvPr>
            <p:ph type="sldNum" sz="quarter" idx="12"/>
          </p:nvPr>
        </p:nvSpPr>
        <p:spPr/>
        <p:txBody>
          <a:bodyPr/>
          <a:lstStyle/>
          <a:p>
            <a:fld id="{3BB3807C-B981-4419-9124-ED9B67565693}" type="slidenum">
              <a:rPr lang="sv-SE" smtClean="0"/>
              <a:t>‹#›</a:t>
            </a:fld>
            <a:endParaRPr lang="sv-SE"/>
          </a:p>
        </p:txBody>
      </p:sp>
    </p:spTree>
    <p:extLst>
      <p:ext uri="{BB962C8B-B14F-4D97-AF65-F5344CB8AC3E}">
        <p14:creationId xmlns:p14="http://schemas.microsoft.com/office/powerpoint/2010/main" val="3089295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12F7A7-D962-477B-823F-B43FE7BBE37E}"/>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F176D84-709B-4AF8-B9F9-F5DD4CE8FE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6BBD185A-FB05-4C50-864F-100DD84220DD}"/>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41CF49C-20C3-46D7-982D-09B20E7AE6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E703A998-51E3-4E3C-80D5-6470047E3134}"/>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655F93B-AEA5-4678-AB26-21C3A2C4AEE5}"/>
              </a:ext>
            </a:extLst>
          </p:cNvPr>
          <p:cNvSpPr>
            <a:spLocks noGrp="1"/>
          </p:cNvSpPr>
          <p:nvPr>
            <p:ph type="dt" sz="half" idx="10"/>
          </p:nvPr>
        </p:nvSpPr>
        <p:spPr/>
        <p:txBody>
          <a:bodyPr/>
          <a:lstStyle/>
          <a:p>
            <a:fld id="{E8BDB78B-94FE-4E17-A16A-C6AAC769F532}" type="datetimeFigureOut">
              <a:rPr lang="sv-SE" smtClean="0"/>
              <a:t>2020-04-16</a:t>
            </a:fld>
            <a:endParaRPr lang="sv-SE"/>
          </a:p>
        </p:txBody>
      </p:sp>
      <p:sp>
        <p:nvSpPr>
          <p:cNvPr id="8" name="Platshållare för sidfot 7">
            <a:extLst>
              <a:ext uri="{FF2B5EF4-FFF2-40B4-BE49-F238E27FC236}">
                <a16:creationId xmlns:a16="http://schemas.microsoft.com/office/drawing/2014/main" id="{FA6A6857-9B04-4D7F-B022-F335460AC57B}"/>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5CADCE1-4E99-46F5-9461-1B4936D80D85}"/>
              </a:ext>
            </a:extLst>
          </p:cNvPr>
          <p:cNvSpPr>
            <a:spLocks noGrp="1"/>
          </p:cNvSpPr>
          <p:nvPr>
            <p:ph type="sldNum" sz="quarter" idx="12"/>
          </p:nvPr>
        </p:nvSpPr>
        <p:spPr/>
        <p:txBody>
          <a:bodyPr/>
          <a:lstStyle/>
          <a:p>
            <a:fld id="{3BB3807C-B981-4419-9124-ED9B67565693}" type="slidenum">
              <a:rPr lang="sv-SE" smtClean="0"/>
              <a:t>‹#›</a:t>
            </a:fld>
            <a:endParaRPr lang="sv-SE"/>
          </a:p>
        </p:txBody>
      </p:sp>
    </p:spTree>
    <p:extLst>
      <p:ext uri="{BB962C8B-B14F-4D97-AF65-F5344CB8AC3E}">
        <p14:creationId xmlns:p14="http://schemas.microsoft.com/office/powerpoint/2010/main" val="3906502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37A93A-D5EA-4053-AD23-9BCB52BCEF87}"/>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6BBBD3EF-5C79-498C-A074-55F6B9F4670D}"/>
              </a:ext>
            </a:extLst>
          </p:cNvPr>
          <p:cNvSpPr>
            <a:spLocks noGrp="1"/>
          </p:cNvSpPr>
          <p:nvPr>
            <p:ph type="dt" sz="half" idx="10"/>
          </p:nvPr>
        </p:nvSpPr>
        <p:spPr/>
        <p:txBody>
          <a:bodyPr/>
          <a:lstStyle/>
          <a:p>
            <a:fld id="{E8BDB78B-94FE-4E17-A16A-C6AAC769F532}" type="datetimeFigureOut">
              <a:rPr lang="sv-SE" smtClean="0"/>
              <a:t>2020-04-16</a:t>
            </a:fld>
            <a:endParaRPr lang="sv-SE"/>
          </a:p>
        </p:txBody>
      </p:sp>
      <p:sp>
        <p:nvSpPr>
          <p:cNvPr id="4" name="Platshållare för sidfot 3">
            <a:extLst>
              <a:ext uri="{FF2B5EF4-FFF2-40B4-BE49-F238E27FC236}">
                <a16:creationId xmlns:a16="http://schemas.microsoft.com/office/drawing/2014/main" id="{3BAD76AE-666D-4325-A4A0-B1AB647F439A}"/>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9BD3196A-626E-460D-86E3-61E6EFE8BB49}"/>
              </a:ext>
            </a:extLst>
          </p:cNvPr>
          <p:cNvSpPr>
            <a:spLocks noGrp="1"/>
          </p:cNvSpPr>
          <p:nvPr>
            <p:ph type="sldNum" sz="quarter" idx="12"/>
          </p:nvPr>
        </p:nvSpPr>
        <p:spPr/>
        <p:txBody>
          <a:bodyPr/>
          <a:lstStyle/>
          <a:p>
            <a:fld id="{3BB3807C-B981-4419-9124-ED9B67565693}" type="slidenum">
              <a:rPr lang="sv-SE" smtClean="0"/>
              <a:t>‹#›</a:t>
            </a:fld>
            <a:endParaRPr lang="sv-SE"/>
          </a:p>
        </p:txBody>
      </p:sp>
    </p:spTree>
    <p:extLst>
      <p:ext uri="{BB962C8B-B14F-4D97-AF65-F5344CB8AC3E}">
        <p14:creationId xmlns:p14="http://schemas.microsoft.com/office/powerpoint/2010/main" val="481197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59C462A1-36EA-4C87-A75E-90004223A91A}"/>
              </a:ext>
            </a:extLst>
          </p:cNvPr>
          <p:cNvSpPr>
            <a:spLocks noGrp="1"/>
          </p:cNvSpPr>
          <p:nvPr>
            <p:ph type="dt" sz="half" idx="10"/>
          </p:nvPr>
        </p:nvSpPr>
        <p:spPr/>
        <p:txBody>
          <a:bodyPr/>
          <a:lstStyle/>
          <a:p>
            <a:fld id="{E8BDB78B-94FE-4E17-A16A-C6AAC769F532}" type="datetimeFigureOut">
              <a:rPr lang="sv-SE" smtClean="0"/>
              <a:t>2020-04-16</a:t>
            </a:fld>
            <a:endParaRPr lang="sv-SE"/>
          </a:p>
        </p:txBody>
      </p:sp>
      <p:sp>
        <p:nvSpPr>
          <p:cNvPr id="3" name="Platshållare för sidfot 2">
            <a:extLst>
              <a:ext uri="{FF2B5EF4-FFF2-40B4-BE49-F238E27FC236}">
                <a16:creationId xmlns:a16="http://schemas.microsoft.com/office/drawing/2014/main" id="{D3BC2215-2BB7-40F1-9D1B-4A5DAFE1C045}"/>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C0EF096C-B42B-4DD4-A108-02743368AF5A}"/>
              </a:ext>
            </a:extLst>
          </p:cNvPr>
          <p:cNvSpPr>
            <a:spLocks noGrp="1"/>
          </p:cNvSpPr>
          <p:nvPr>
            <p:ph type="sldNum" sz="quarter" idx="12"/>
          </p:nvPr>
        </p:nvSpPr>
        <p:spPr/>
        <p:txBody>
          <a:bodyPr/>
          <a:lstStyle/>
          <a:p>
            <a:fld id="{3BB3807C-B981-4419-9124-ED9B67565693}" type="slidenum">
              <a:rPr lang="sv-SE" smtClean="0"/>
              <a:t>‹#›</a:t>
            </a:fld>
            <a:endParaRPr lang="sv-SE"/>
          </a:p>
        </p:txBody>
      </p:sp>
    </p:spTree>
    <p:extLst>
      <p:ext uri="{BB962C8B-B14F-4D97-AF65-F5344CB8AC3E}">
        <p14:creationId xmlns:p14="http://schemas.microsoft.com/office/powerpoint/2010/main" val="3060194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B3990DA-4AC3-4BD6-B884-A43C1849016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9B66CEF-5B8A-4F6F-A460-EC4DD40A9D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7DBFA922-0DA8-4C76-B752-06AC7AB88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7A7EE5F-CC44-4E0C-BFDB-1ABA9D0ECD48}"/>
              </a:ext>
            </a:extLst>
          </p:cNvPr>
          <p:cNvSpPr>
            <a:spLocks noGrp="1"/>
          </p:cNvSpPr>
          <p:nvPr>
            <p:ph type="dt" sz="half" idx="10"/>
          </p:nvPr>
        </p:nvSpPr>
        <p:spPr/>
        <p:txBody>
          <a:bodyPr/>
          <a:lstStyle/>
          <a:p>
            <a:fld id="{E8BDB78B-94FE-4E17-A16A-C6AAC769F532}" type="datetimeFigureOut">
              <a:rPr lang="sv-SE" smtClean="0"/>
              <a:t>2020-04-16</a:t>
            </a:fld>
            <a:endParaRPr lang="sv-SE"/>
          </a:p>
        </p:txBody>
      </p:sp>
      <p:sp>
        <p:nvSpPr>
          <p:cNvPr id="6" name="Platshållare för sidfot 5">
            <a:extLst>
              <a:ext uri="{FF2B5EF4-FFF2-40B4-BE49-F238E27FC236}">
                <a16:creationId xmlns:a16="http://schemas.microsoft.com/office/drawing/2014/main" id="{83AAD210-C9C9-4E83-B17A-C429747225F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694F163-FC05-422E-9349-68FDAB1E5270}"/>
              </a:ext>
            </a:extLst>
          </p:cNvPr>
          <p:cNvSpPr>
            <a:spLocks noGrp="1"/>
          </p:cNvSpPr>
          <p:nvPr>
            <p:ph type="sldNum" sz="quarter" idx="12"/>
          </p:nvPr>
        </p:nvSpPr>
        <p:spPr/>
        <p:txBody>
          <a:bodyPr/>
          <a:lstStyle/>
          <a:p>
            <a:fld id="{3BB3807C-B981-4419-9124-ED9B67565693}" type="slidenum">
              <a:rPr lang="sv-SE" smtClean="0"/>
              <a:t>‹#›</a:t>
            </a:fld>
            <a:endParaRPr lang="sv-SE"/>
          </a:p>
        </p:txBody>
      </p:sp>
    </p:spTree>
    <p:extLst>
      <p:ext uri="{BB962C8B-B14F-4D97-AF65-F5344CB8AC3E}">
        <p14:creationId xmlns:p14="http://schemas.microsoft.com/office/powerpoint/2010/main" val="2218378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7424F53-5514-4776-90B6-23ED7D1F124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CFCA1872-FF6A-4FD2-A7F6-2C0544123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FCCADC2C-9ACC-4970-9C61-F33BF7758A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4F64833-46D0-45D3-AB11-2258619BFE57}"/>
              </a:ext>
            </a:extLst>
          </p:cNvPr>
          <p:cNvSpPr>
            <a:spLocks noGrp="1"/>
          </p:cNvSpPr>
          <p:nvPr>
            <p:ph type="dt" sz="half" idx="10"/>
          </p:nvPr>
        </p:nvSpPr>
        <p:spPr/>
        <p:txBody>
          <a:bodyPr/>
          <a:lstStyle/>
          <a:p>
            <a:fld id="{E8BDB78B-94FE-4E17-A16A-C6AAC769F532}" type="datetimeFigureOut">
              <a:rPr lang="sv-SE" smtClean="0"/>
              <a:t>2020-04-16</a:t>
            </a:fld>
            <a:endParaRPr lang="sv-SE"/>
          </a:p>
        </p:txBody>
      </p:sp>
      <p:sp>
        <p:nvSpPr>
          <p:cNvPr id="6" name="Platshållare för sidfot 5">
            <a:extLst>
              <a:ext uri="{FF2B5EF4-FFF2-40B4-BE49-F238E27FC236}">
                <a16:creationId xmlns:a16="http://schemas.microsoft.com/office/drawing/2014/main" id="{817C987B-2BC2-4478-A9FC-FA1B6F862C3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F77B22D-F262-49DE-9946-C0F88C447BAF}"/>
              </a:ext>
            </a:extLst>
          </p:cNvPr>
          <p:cNvSpPr>
            <a:spLocks noGrp="1"/>
          </p:cNvSpPr>
          <p:nvPr>
            <p:ph type="sldNum" sz="quarter" idx="12"/>
          </p:nvPr>
        </p:nvSpPr>
        <p:spPr/>
        <p:txBody>
          <a:bodyPr/>
          <a:lstStyle/>
          <a:p>
            <a:fld id="{3BB3807C-B981-4419-9124-ED9B67565693}" type="slidenum">
              <a:rPr lang="sv-SE" smtClean="0"/>
              <a:t>‹#›</a:t>
            </a:fld>
            <a:endParaRPr lang="sv-SE"/>
          </a:p>
        </p:txBody>
      </p:sp>
    </p:spTree>
    <p:extLst>
      <p:ext uri="{BB962C8B-B14F-4D97-AF65-F5344CB8AC3E}">
        <p14:creationId xmlns:p14="http://schemas.microsoft.com/office/powerpoint/2010/main" val="857093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6A776A4-14C5-4612-BBE1-2BC0DC1388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9F33E8CC-2590-4E3F-8100-C8E1ADF1FA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F124F84-99AF-402B-8483-3B95A40606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BDB78B-94FE-4E17-A16A-C6AAC769F532}" type="datetimeFigureOut">
              <a:rPr lang="sv-SE" smtClean="0"/>
              <a:t>2020-04-16</a:t>
            </a:fld>
            <a:endParaRPr lang="sv-SE"/>
          </a:p>
        </p:txBody>
      </p:sp>
      <p:sp>
        <p:nvSpPr>
          <p:cNvPr id="5" name="Platshållare för sidfot 4">
            <a:extLst>
              <a:ext uri="{FF2B5EF4-FFF2-40B4-BE49-F238E27FC236}">
                <a16:creationId xmlns:a16="http://schemas.microsoft.com/office/drawing/2014/main" id="{80DA58A4-F55B-47C3-A891-64AB6D2FAE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2791C3AA-FAC9-4586-AE58-D0A651123C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B3807C-B981-4419-9124-ED9B67565693}" type="slidenum">
              <a:rPr lang="sv-SE" smtClean="0"/>
              <a:t>‹#›</a:t>
            </a:fld>
            <a:endParaRPr lang="sv-SE"/>
          </a:p>
        </p:txBody>
      </p:sp>
    </p:spTree>
    <p:extLst>
      <p:ext uri="{BB962C8B-B14F-4D97-AF65-F5344CB8AC3E}">
        <p14:creationId xmlns:p14="http://schemas.microsoft.com/office/powerpoint/2010/main" val="2230565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0">
              <a:schemeClr val="accent6">
                <a:lumMod val="75000"/>
              </a:schemeClr>
            </a:gs>
            <a:gs pos="97000">
              <a:schemeClr val="accent6">
                <a:lumMod val="20000"/>
                <a:lumOff val="80000"/>
              </a:schemeClr>
            </a:gs>
            <a:gs pos="52000">
              <a:schemeClr val="accent6">
                <a:lumMod val="60000"/>
                <a:lumOff val="40000"/>
              </a:schemeClr>
            </a:gs>
            <a:gs pos="80000">
              <a:schemeClr val="accent6">
                <a:lumMod val="40000"/>
                <a:lumOff val="60000"/>
              </a:schemeClr>
            </a:gs>
          </a:gsLst>
          <a:lin ang="5400000" scaled="1"/>
        </a:gradFill>
        <a:effectLst/>
      </p:bgPr>
    </p:bg>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D35A3096-E482-45E3-B4D0-9539303225F7}"/>
              </a:ext>
            </a:extLst>
          </p:cNvPr>
          <p:cNvSpPr txBox="1">
            <a:spLocks noChangeArrowheads="1"/>
          </p:cNvSpPr>
          <p:nvPr/>
        </p:nvSpPr>
        <p:spPr bwMode="auto">
          <a:xfrm>
            <a:off x="6655738" y="1126582"/>
            <a:ext cx="3859862" cy="30516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b">
            <a:normAutofit/>
          </a:bodyPr>
          <a:lstStyle>
            <a:lvl1pPr>
              <a:defRPr>
                <a:solidFill>
                  <a:schemeClr val="tx1"/>
                </a:solidFill>
                <a:latin typeface="Arial" panose="020B0604020202020204" pitchFamily="34" charset="0"/>
                <a:cs typeface="Arial" panose="020B0604020202020204" pitchFamily="34" charset="0"/>
              </a:defRPr>
            </a:lvl1pPr>
            <a:lvl2pPr marL="37931725" indent="-37474525">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90000"/>
              </a:lnSpc>
              <a:spcBef>
                <a:spcPct val="0"/>
              </a:spcBef>
              <a:spcAft>
                <a:spcPts val="600"/>
              </a:spcAft>
            </a:pPr>
            <a:r>
              <a:rPr lang="en-US" altLang="sv-SE" sz="6000" dirty="0">
                <a:latin typeface="Raleway" panose="020B0503030101060003" pitchFamily="34" charset="77"/>
                <a:ea typeface="+mj-ea"/>
                <a:cs typeface="+mj-cs"/>
              </a:rPr>
              <a:t>Varför</a:t>
            </a:r>
            <a:br>
              <a:rPr lang="en-US" altLang="sv-SE" sz="6000" dirty="0">
                <a:latin typeface="Raleway" panose="020B0503030101060003" pitchFamily="34" charset="77"/>
                <a:ea typeface="+mj-ea"/>
                <a:cs typeface="+mj-cs"/>
              </a:rPr>
            </a:br>
            <a:r>
              <a:rPr lang="en-US" altLang="sv-SE" sz="6000" dirty="0">
                <a:latin typeface="Raleway" panose="020B0503030101060003" pitchFamily="34" charset="77"/>
                <a:ea typeface="+mj-ea"/>
                <a:cs typeface="+mj-cs"/>
              </a:rPr>
              <a:t>börjar</a:t>
            </a:r>
            <a:br>
              <a:rPr lang="en-US" altLang="sv-SE" sz="6000" dirty="0">
                <a:latin typeface="Raleway" panose="020B0503030101060003" pitchFamily="34" charset="77"/>
                <a:ea typeface="+mj-ea"/>
                <a:cs typeface="+mj-cs"/>
              </a:rPr>
            </a:br>
            <a:r>
              <a:rPr lang="en-US" altLang="sv-SE" sz="6000" dirty="0">
                <a:latin typeface="Raleway" panose="020B0503030101060003" pitchFamily="34" charset="77"/>
                <a:ea typeface="+mj-ea"/>
                <a:cs typeface="+mj-cs"/>
              </a:rPr>
              <a:t>en del?</a:t>
            </a:r>
          </a:p>
        </p:txBody>
      </p:sp>
      <p:pic>
        <p:nvPicPr>
          <p:cNvPr id="5" name="Picture 7" descr="Bas_hoppungdomar">
            <a:extLst>
              <a:ext uri="{FF2B5EF4-FFF2-40B4-BE49-F238E27FC236}">
                <a16:creationId xmlns:a16="http://schemas.microsoft.com/office/drawing/2014/main" id="{7C1A0D0B-CF3B-45B3-84A0-2A403F64163A}"/>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b="-1"/>
          <a:stretch/>
        </p:blipFill>
        <p:spPr bwMode="auto">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p:spPr>
      </p:pic>
      <p:pic>
        <p:nvPicPr>
          <p:cNvPr id="6" name="Bildobjekt 5" descr="En bild som visar ritning, klocka&#10;&#10;Automatiskt genererad beskrivning">
            <a:extLst>
              <a:ext uri="{FF2B5EF4-FFF2-40B4-BE49-F238E27FC236}">
                <a16:creationId xmlns:a16="http://schemas.microsoft.com/office/drawing/2014/main" id="{CEA7329B-C0F4-4DC4-9994-AEB20780D7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63200" y="6174140"/>
            <a:ext cx="1492542" cy="486599"/>
          </a:xfrm>
          <a:prstGeom prst="rect">
            <a:avLst/>
          </a:prstGeom>
        </p:spPr>
      </p:pic>
    </p:spTree>
    <p:extLst>
      <p:ext uri="{BB962C8B-B14F-4D97-AF65-F5344CB8AC3E}">
        <p14:creationId xmlns:p14="http://schemas.microsoft.com/office/powerpoint/2010/main" val="9178956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0">
              <a:schemeClr val="accent6">
                <a:lumMod val="75000"/>
              </a:schemeClr>
            </a:gs>
            <a:gs pos="97000">
              <a:schemeClr val="accent6">
                <a:lumMod val="20000"/>
                <a:lumOff val="80000"/>
              </a:schemeClr>
            </a:gs>
            <a:gs pos="52000">
              <a:schemeClr val="accent6">
                <a:lumMod val="60000"/>
                <a:lumOff val="40000"/>
              </a:schemeClr>
            </a:gs>
            <a:gs pos="80000">
              <a:schemeClr val="accent6">
                <a:lumMod val="40000"/>
                <a:lumOff val="60000"/>
              </a:schemeClr>
            </a:gs>
          </a:gsLst>
          <a:lin ang="5400000" scaled="1"/>
        </a:gra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FEADD8E5-4320-4E18-92DF-98E8EE362214}"/>
              </a:ext>
            </a:extLst>
          </p:cNvPr>
          <p:cNvPicPr>
            <a:picLocks noChangeAspect="1"/>
          </p:cNvPicPr>
          <p:nvPr/>
        </p:nvPicPr>
        <p:blipFill>
          <a:blip r:embed="rId3"/>
          <a:stretch>
            <a:fillRect/>
          </a:stretch>
        </p:blipFill>
        <p:spPr>
          <a:xfrm>
            <a:off x="2774023" y="1622761"/>
            <a:ext cx="5480546" cy="4730694"/>
          </a:xfrm>
          <a:prstGeom prst="rect">
            <a:avLst/>
          </a:prstGeom>
        </p:spPr>
      </p:pic>
      <p:sp>
        <p:nvSpPr>
          <p:cNvPr id="8" name="Rubrik 3">
            <a:extLst>
              <a:ext uri="{FF2B5EF4-FFF2-40B4-BE49-F238E27FC236}">
                <a16:creationId xmlns:a16="http://schemas.microsoft.com/office/drawing/2014/main" id="{61062836-5772-494D-9AC2-A4AD8EE8804B}"/>
              </a:ext>
            </a:extLst>
          </p:cNvPr>
          <p:cNvSpPr>
            <a:spLocks noGrp="1"/>
          </p:cNvSpPr>
          <p:nvPr>
            <p:ph type="ctrTitle"/>
          </p:nvPr>
        </p:nvSpPr>
        <p:spPr>
          <a:xfrm>
            <a:off x="3314195" y="5235239"/>
            <a:ext cx="4400199" cy="927401"/>
          </a:xfrm>
          <a:custGeom>
            <a:avLst/>
            <a:gdLst>
              <a:gd name="connsiteX0" fmla="*/ 0 w 4400199"/>
              <a:gd name="connsiteY0" fmla="*/ 0 h 927401"/>
              <a:gd name="connsiteX1" fmla="*/ 4400199 w 4400199"/>
              <a:gd name="connsiteY1" fmla="*/ 0 h 927401"/>
              <a:gd name="connsiteX2" fmla="*/ 4400199 w 4400199"/>
              <a:gd name="connsiteY2" fmla="*/ 927401 h 927401"/>
              <a:gd name="connsiteX3" fmla="*/ 0 w 4400199"/>
              <a:gd name="connsiteY3" fmla="*/ 927401 h 927401"/>
              <a:gd name="connsiteX4" fmla="*/ 0 w 4400199"/>
              <a:gd name="connsiteY4" fmla="*/ 0 h 9274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0199" h="927401" fill="none" extrusionOk="0">
                <a:moveTo>
                  <a:pt x="0" y="0"/>
                </a:moveTo>
                <a:cubicBezTo>
                  <a:pt x="1601183" y="-109175"/>
                  <a:pt x="3903167" y="-48220"/>
                  <a:pt x="4400199" y="0"/>
                </a:cubicBezTo>
                <a:cubicBezTo>
                  <a:pt x="4415751" y="224066"/>
                  <a:pt x="4455030" y="709388"/>
                  <a:pt x="4400199" y="927401"/>
                </a:cubicBezTo>
                <a:cubicBezTo>
                  <a:pt x="2775406" y="894579"/>
                  <a:pt x="806202" y="902841"/>
                  <a:pt x="0" y="927401"/>
                </a:cubicBezTo>
                <a:cubicBezTo>
                  <a:pt x="46486" y="700544"/>
                  <a:pt x="-12050" y="393863"/>
                  <a:pt x="0" y="0"/>
                </a:cubicBezTo>
                <a:close/>
              </a:path>
              <a:path w="4400199" h="927401" stroke="0" extrusionOk="0">
                <a:moveTo>
                  <a:pt x="0" y="0"/>
                </a:moveTo>
                <a:cubicBezTo>
                  <a:pt x="1392063" y="56275"/>
                  <a:pt x="3386211" y="-36696"/>
                  <a:pt x="4400199" y="0"/>
                </a:cubicBezTo>
                <a:cubicBezTo>
                  <a:pt x="4414906" y="450925"/>
                  <a:pt x="4468465" y="720680"/>
                  <a:pt x="4400199" y="927401"/>
                </a:cubicBezTo>
                <a:cubicBezTo>
                  <a:pt x="3246649" y="867947"/>
                  <a:pt x="1058513" y="951496"/>
                  <a:pt x="0" y="927401"/>
                </a:cubicBezTo>
                <a:cubicBezTo>
                  <a:pt x="-51384" y="653750"/>
                  <a:pt x="-27619" y="341758"/>
                  <a:pt x="0" y="0"/>
                </a:cubicBezTo>
                <a:close/>
              </a:path>
            </a:pathLst>
          </a:custGeom>
          <a:ln>
            <a:solidFill>
              <a:schemeClr val="bg1"/>
            </a:solidFill>
            <a:extLst>
              <a:ext uri="{C807C97D-BFC1-408E-A445-0C87EB9F89A2}">
                <ask:lineSketchStyleProps xmlns:ask="http://schemas.microsoft.com/office/drawing/2018/sketchyshapes" sd="1617256088">
                  <ask:type>
                    <ask:lineSketchCurved/>
                  </ask:type>
                </ask:lineSketchStyleProps>
              </a:ext>
            </a:extLst>
          </a:ln>
        </p:spPr>
        <p:txBody>
          <a:bodyPr/>
          <a:lstStyle/>
          <a:p>
            <a:r>
              <a:rPr lang="sv-SE" dirty="0">
                <a:solidFill>
                  <a:schemeClr val="bg1"/>
                </a:solidFill>
                <a:effectLst>
                  <a:outerShdw blurRad="50800" dist="38100" dir="5400000" algn="t" rotWithShape="0">
                    <a:prstClr val="black">
                      <a:alpha val="40000"/>
                    </a:prstClr>
                  </a:outerShdw>
                </a:effectLst>
              </a:rPr>
              <a:t>Heta handen</a:t>
            </a:r>
          </a:p>
        </p:txBody>
      </p:sp>
      <p:sp>
        <p:nvSpPr>
          <p:cNvPr id="9" name="Rubrik 1">
            <a:extLst>
              <a:ext uri="{FF2B5EF4-FFF2-40B4-BE49-F238E27FC236}">
                <a16:creationId xmlns:a16="http://schemas.microsoft.com/office/drawing/2014/main" id="{DCDEC6B1-968F-4A8A-A1F1-060A930C9B0B}"/>
              </a:ext>
            </a:extLst>
          </p:cNvPr>
          <p:cNvSpPr txBox="1">
            <a:spLocks/>
          </p:cNvSpPr>
          <p:nvPr/>
        </p:nvSpPr>
        <p:spPr>
          <a:xfrm>
            <a:off x="4203417" y="504545"/>
            <a:ext cx="2621757" cy="69813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5400" dirty="0">
                <a:solidFill>
                  <a:schemeClr val="bg1">
                    <a:lumMod val="95000"/>
                  </a:schemeClr>
                </a:solidFill>
              </a:rPr>
              <a:t>ÖVNING</a:t>
            </a:r>
          </a:p>
        </p:txBody>
      </p:sp>
      <p:pic>
        <p:nvPicPr>
          <p:cNvPr id="10" name="Bildobjekt 9" descr="En bild som visar ritning, klocka&#10;&#10;Automatiskt genererad beskrivning">
            <a:extLst>
              <a:ext uri="{FF2B5EF4-FFF2-40B4-BE49-F238E27FC236}">
                <a16:creationId xmlns:a16="http://schemas.microsoft.com/office/drawing/2014/main" id="{8836E97A-91F5-4F43-A4A1-1896F79A18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63200" y="6110155"/>
            <a:ext cx="1492542" cy="486599"/>
          </a:xfrm>
          <a:prstGeom prst="rect">
            <a:avLst/>
          </a:prstGeom>
        </p:spPr>
      </p:pic>
      <p:sp>
        <p:nvSpPr>
          <p:cNvPr id="11" name="textruta 10">
            <a:extLst>
              <a:ext uri="{FF2B5EF4-FFF2-40B4-BE49-F238E27FC236}">
                <a16:creationId xmlns:a16="http://schemas.microsoft.com/office/drawing/2014/main" id="{DE555F26-F19D-41F3-8A98-88A8B6508D59}"/>
              </a:ext>
            </a:extLst>
          </p:cNvPr>
          <p:cNvSpPr txBox="1"/>
          <p:nvPr/>
        </p:nvSpPr>
        <p:spPr>
          <a:xfrm>
            <a:off x="8849496" y="6596754"/>
            <a:ext cx="3500283" cy="274320"/>
          </a:xfrm>
          <a:prstGeom prst="rect">
            <a:avLst/>
          </a:prstGeom>
          <a:noFill/>
        </p:spPr>
        <p:txBody>
          <a:bodyPr wrap="square" rtlCol="0">
            <a:spAutoFit/>
          </a:bodyPr>
          <a:lstStyle/>
          <a:p>
            <a:r>
              <a:rPr lang="sv-SE" sz="1200" dirty="0"/>
              <a:t>Stödmaterial till övningen finns i separat talmanus</a:t>
            </a:r>
          </a:p>
        </p:txBody>
      </p:sp>
    </p:spTree>
    <p:extLst>
      <p:ext uri="{BB962C8B-B14F-4D97-AF65-F5344CB8AC3E}">
        <p14:creationId xmlns:p14="http://schemas.microsoft.com/office/powerpoint/2010/main" val="13209907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0">
              <a:schemeClr val="accent6">
                <a:lumMod val="75000"/>
              </a:schemeClr>
            </a:gs>
            <a:gs pos="97000">
              <a:schemeClr val="accent6">
                <a:lumMod val="20000"/>
                <a:lumOff val="80000"/>
              </a:schemeClr>
            </a:gs>
            <a:gs pos="52000">
              <a:schemeClr val="accent6">
                <a:lumMod val="60000"/>
                <a:lumOff val="40000"/>
              </a:schemeClr>
            </a:gs>
            <a:gs pos="80000">
              <a:schemeClr val="accent6">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83D6E0-19AD-4367-A72A-4388E98B3D59}"/>
              </a:ext>
            </a:extLst>
          </p:cNvPr>
          <p:cNvSpPr txBox="1">
            <a:spLocks/>
          </p:cNvSpPr>
          <p:nvPr/>
        </p:nvSpPr>
        <p:spPr>
          <a:xfrm>
            <a:off x="838200" y="365125"/>
            <a:ext cx="10515600" cy="698131"/>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altLang="sv-SE" dirty="0"/>
              <a:t>Hur kommer det sig att en del börjar med tobak?</a:t>
            </a:r>
            <a:endParaRPr lang="sv-SE" dirty="0"/>
          </a:p>
        </p:txBody>
      </p:sp>
      <p:sp>
        <p:nvSpPr>
          <p:cNvPr id="3" name="Platshållare för innehåll 3">
            <a:extLst>
              <a:ext uri="{FF2B5EF4-FFF2-40B4-BE49-F238E27FC236}">
                <a16:creationId xmlns:a16="http://schemas.microsoft.com/office/drawing/2014/main" id="{923E5E0B-0C9C-4ACE-ADBB-3CA0181F7484}"/>
              </a:ext>
            </a:extLst>
          </p:cNvPr>
          <p:cNvSpPr txBox="1">
            <a:spLocks/>
          </p:cNvSpPr>
          <p:nvPr/>
        </p:nvSpPr>
        <p:spPr>
          <a:xfrm>
            <a:off x="838200" y="1406512"/>
            <a:ext cx="10515600" cy="404497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sv-SE" sz="2000" i="1" dirty="0">
                <a:solidFill>
                  <a:srgbClr val="C00000"/>
                </a:solidFill>
              </a:rPr>
              <a:t>Ingen blir rökare eller snusare  i ett tomrum - man blir det i ett sammanhang där tobaken finns</a:t>
            </a:r>
            <a:br>
              <a:rPr lang="sv-SE" sz="1800" i="1" u="sng" dirty="0">
                <a:solidFill>
                  <a:srgbClr val="C00000"/>
                </a:solidFill>
              </a:rPr>
            </a:br>
            <a:endParaRPr lang="sv-SE" sz="1800" dirty="0">
              <a:solidFill>
                <a:srgbClr val="C00000"/>
              </a:solidFill>
            </a:endParaRPr>
          </a:p>
          <a:p>
            <a:pPr algn="l"/>
            <a:r>
              <a:rPr lang="sv-SE" dirty="0"/>
              <a:t>Fler börjar om det är vanligt och upplevs som tillåtet, t ex om</a:t>
            </a:r>
          </a:p>
          <a:p>
            <a:pPr marL="541338" lvl="1" indent="-458788" algn="l">
              <a:lnSpc>
                <a:spcPct val="100000"/>
              </a:lnSpc>
              <a:buFont typeface="Arial" panose="020B0604020202020204" pitchFamily="34" charset="0"/>
              <a:buChar char="•"/>
            </a:pPr>
            <a:r>
              <a:rPr lang="sv-SE" sz="1800" dirty="0"/>
              <a:t>tobak används under skoltid på skolan</a:t>
            </a:r>
          </a:p>
          <a:p>
            <a:pPr marL="541338" lvl="1" indent="-458788" algn="l">
              <a:lnSpc>
                <a:spcPct val="100000"/>
              </a:lnSpc>
              <a:buFont typeface="Arial" panose="020B0604020202020204" pitchFamily="34" charset="0"/>
              <a:buChar char="•"/>
            </a:pPr>
            <a:r>
              <a:rPr lang="sv-SE" sz="1800" dirty="0"/>
              <a:t>vuxna/föräldrar använder tobak och inte bryr sig om barnen gör det</a:t>
            </a:r>
          </a:p>
          <a:p>
            <a:pPr marL="541338" lvl="1" indent="-458788" algn="l">
              <a:lnSpc>
                <a:spcPct val="100000"/>
              </a:lnSpc>
              <a:buFont typeface="Arial" panose="020B0604020202020204" pitchFamily="34" charset="0"/>
              <a:buChar char="•"/>
            </a:pPr>
            <a:r>
              <a:rPr lang="sv-SE" sz="1800" dirty="0"/>
              <a:t>syskon använder tobak</a:t>
            </a:r>
          </a:p>
          <a:p>
            <a:pPr marL="541338" lvl="1" indent="-458788" algn="l">
              <a:lnSpc>
                <a:spcPct val="100000"/>
              </a:lnSpc>
              <a:buFont typeface="Arial" panose="020B0604020202020204" pitchFamily="34" charset="0"/>
              <a:buChar char="•"/>
            </a:pPr>
            <a:r>
              <a:rPr lang="sv-SE" sz="1800" dirty="0"/>
              <a:t>kamrater, pojk- och flickvän använder tobak</a:t>
            </a:r>
          </a:p>
          <a:p>
            <a:pPr marL="541338" lvl="1" indent="-458788" algn="l">
              <a:lnSpc>
                <a:spcPct val="100000"/>
              </a:lnSpc>
              <a:buFont typeface="Arial" panose="020B0604020202020204" pitchFamily="34" charset="0"/>
              <a:buChar char="•"/>
            </a:pPr>
            <a:r>
              <a:rPr lang="sv-SE" sz="1800" dirty="0"/>
              <a:t>man utsätts för värdeladdning av tobak – </a:t>
            </a:r>
            <a:r>
              <a:rPr lang="sv-SE" sz="1800" dirty="0" err="1"/>
              <a:t>influencers</a:t>
            </a:r>
            <a:r>
              <a:rPr lang="sv-SE" sz="1800" dirty="0"/>
              <a:t>, bloggare, film, sociala media, dataspel mm</a:t>
            </a:r>
          </a:p>
          <a:p>
            <a:pPr algn="l"/>
            <a:br>
              <a:rPr lang="sv-SE" dirty="0"/>
            </a:br>
            <a:r>
              <a:rPr lang="sv-SE" dirty="0"/>
              <a:t>Färre börjar om föräldrarna inte tillåter det, om relationerna</a:t>
            </a:r>
            <a:br>
              <a:rPr lang="sv-SE" dirty="0"/>
            </a:br>
            <a:r>
              <a:rPr lang="sv-SE" dirty="0"/>
              <a:t>är bra på skolan, om vuxna är tydliga om vad som gäller och skolmiljön är tobaksfri</a:t>
            </a:r>
          </a:p>
        </p:txBody>
      </p:sp>
      <p:pic>
        <p:nvPicPr>
          <p:cNvPr id="4" name="Bildobjekt 3" descr="En bild som visar ritning, klocka&#10;&#10;Automatiskt genererad beskrivning">
            <a:extLst>
              <a:ext uri="{FF2B5EF4-FFF2-40B4-BE49-F238E27FC236}">
                <a16:creationId xmlns:a16="http://schemas.microsoft.com/office/drawing/2014/main" id="{FC5E4EF6-6834-4583-8F88-136B538FB4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3200" y="6174140"/>
            <a:ext cx="1492542" cy="486599"/>
          </a:xfrm>
          <a:prstGeom prst="rect">
            <a:avLst/>
          </a:prstGeom>
        </p:spPr>
      </p:pic>
    </p:spTree>
    <p:extLst>
      <p:ext uri="{BB962C8B-B14F-4D97-AF65-F5344CB8AC3E}">
        <p14:creationId xmlns:p14="http://schemas.microsoft.com/office/powerpoint/2010/main" val="27986033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0">
              <a:schemeClr val="accent6">
                <a:lumMod val="75000"/>
              </a:schemeClr>
            </a:gs>
            <a:gs pos="97000">
              <a:schemeClr val="accent6">
                <a:lumMod val="20000"/>
                <a:lumOff val="80000"/>
              </a:schemeClr>
            </a:gs>
            <a:gs pos="52000">
              <a:schemeClr val="accent6">
                <a:lumMod val="60000"/>
                <a:lumOff val="40000"/>
              </a:schemeClr>
            </a:gs>
            <a:gs pos="80000">
              <a:schemeClr val="accent6">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42C5FC-93A3-4E76-AD2D-9FC453928C6E}"/>
              </a:ext>
            </a:extLst>
          </p:cNvPr>
          <p:cNvSpPr txBox="1">
            <a:spLocks/>
          </p:cNvSpPr>
          <p:nvPr/>
        </p:nvSpPr>
        <p:spPr>
          <a:xfrm>
            <a:off x="982074" y="2543503"/>
            <a:ext cx="4714533" cy="977463"/>
          </a:xfrm>
          <a:custGeom>
            <a:avLst/>
            <a:gdLst>
              <a:gd name="connsiteX0" fmla="*/ 0 w 4714533"/>
              <a:gd name="connsiteY0" fmla="*/ 0 h 977463"/>
              <a:gd name="connsiteX1" fmla="*/ 4714533 w 4714533"/>
              <a:gd name="connsiteY1" fmla="*/ 0 h 977463"/>
              <a:gd name="connsiteX2" fmla="*/ 4714533 w 4714533"/>
              <a:gd name="connsiteY2" fmla="*/ 977463 h 977463"/>
              <a:gd name="connsiteX3" fmla="*/ 0 w 4714533"/>
              <a:gd name="connsiteY3" fmla="*/ 977463 h 977463"/>
              <a:gd name="connsiteX4" fmla="*/ 0 w 4714533"/>
              <a:gd name="connsiteY4" fmla="*/ 0 h 977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14533" h="977463" fill="none" extrusionOk="0">
                <a:moveTo>
                  <a:pt x="0" y="0"/>
                </a:moveTo>
                <a:cubicBezTo>
                  <a:pt x="1403505" y="-33775"/>
                  <a:pt x="4136058" y="138873"/>
                  <a:pt x="4714533" y="0"/>
                </a:cubicBezTo>
                <a:cubicBezTo>
                  <a:pt x="4737456" y="199712"/>
                  <a:pt x="4676650" y="552870"/>
                  <a:pt x="4714533" y="977463"/>
                </a:cubicBezTo>
                <a:cubicBezTo>
                  <a:pt x="3820120" y="840133"/>
                  <a:pt x="821407" y="839607"/>
                  <a:pt x="0" y="977463"/>
                </a:cubicBezTo>
                <a:cubicBezTo>
                  <a:pt x="-56078" y="573019"/>
                  <a:pt x="-58898" y="379585"/>
                  <a:pt x="0" y="0"/>
                </a:cubicBezTo>
                <a:close/>
              </a:path>
              <a:path w="4714533" h="977463" stroke="0" extrusionOk="0">
                <a:moveTo>
                  <a:pt x="0" y="0"/>
                </a:moveTo>
                <a:cubicBezTo>
                  <a:pt x="2061304" y="-101487"/>
                  <a:pt x="3654120" y="-162162"/>
                  <a:pt x="4714533" y="0"/>
                </a:cubicBezTo>
                <a:cubicBezTo>
                  <a:pt x="4772749" y="388888"/>
                  <a:pt x="4656689" y="639709"/>
                  <a:pt x="4714533" y="977463"/>
                </a:cubicBezTo>
                <a:cubicBezTo>
                  <a:pt x="2953184" y="1027528"/>
                  <a:pt x="1103340" y="819014"/>
                  <a:pt x="0" y="977463"/>
                </a:cubicBezTo>
                <a:cubicBezTo>
                  <a:pt x="-3504" y="493317"/>
                  <a:pt x="61897" y="259602"/>
                  <a:pt x="0" y="0"/>
                </a:cubicBezTo>
                <a:close/>
              </a:path>
            </a:pathLst>
          </a:custGeom>
          <a:ln>
            <a:solidFill>
              <a:schemeClr val="tx1"/>
            </a:solidFill>
            <a:extLst>
              <a:ext uri="{C807C97D-BFC1-408E-A445-0C87EB9F89A2}">
                <ask:lineSketchStyleProps xmlns:ask="http://schemas.microsoft.com/office/drawing/2018/sketchyshapes" sd="981765707">
                  <a:prstGeom prst="rect">
                    <a:avLst/>
                  </a:prstGeom>
                  <ask:type>
                    <ask:lineSketchCurved/>
                  </ask:type>
                </ask:lineSketchStyleProps>
              </a:ext>
            </a:extLst>
          </a:ln>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sz="4800" dirty="0">
                <a:effectLst>
                  <a:outerShdw blurRad="50800" dist="38100" dir="5400000" algn="t" rotWithShape="0">
                    <a:prstClr val="black">
                      <a:alpha val="40000"/>
                    </a:prstClr>
                  </a:outerShdw>
                </a:effectLst>
              </a:rPr>
              <a:t>Formulera ett svar</a:t>
            </a:r>
          </a:p>
        </p:txBody>
      </p:sp>
      <p:pic>
        <p:nvPicPr>
          <p:cNvPr id="3" name="Platshållare för innehåll 5">
            <a:extLst>
              <a:ext uri="{FF2B5EF4-FFF2-40B4-BE49-F238E27FC236}">
                <a16:creationId xmlns:a16="http://schemas.microsoft.com/office/drawing/2014/main" id="{484E9D9F-CE14-4F01-BF95-76F280503526}"/>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b="-1"/>
          <a:stretch/>
        </p:blipFill>
        <p:spPr>
          <a:xfrm>
            <a:off x="6167846" y="0"/>
            <a:ext cx="6024154" cy="685799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sp>
        <p:nvSpPr>
          <p:cNvPr id="4" name="Rubrik 1">
            <a:extLst>
              <a:ext uri="{FF2B5EF4-FFF2-40B4-BE49-F238E27FC236}">
                <a16:creationId xmlns:a16="http://schemas.microsoft.com/office/drawing/2014/main" id="{C77421F3-B575-413C-8263-D5A124D2642F}"/>
              </a:ext>
            </a:extLst>
          </p:cNvPr>
          <p:cNvSpPr txBox="1">
            <a:spLocks/>
          </p:cNvSpPr>
          <p:nvPr/>
        </p:nvSpPr>
        <p:spPr>
          <a:xfrm>
            <a:off x="1831714" y="1003840"/>
            <a:ext cx="2621757" cy="69813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5400" dirty="0">
                <a:solidFill>
                  <a:schemeClr val="bg1">
                    <a:lumMod val="95000"/>
                  </a:schemeClr>
                </a:solidFill>
              </a:rPr>
              <a:t>ÖVNING</a:t>
            </a:r>
          </a:p>
        </p:txBody>
      </p:sp>
      <p:pic>
        <p:nvPicPr>
          <p:cNvPr id="5" name="Bildobjekt 4" descr="En bild som visar ritning, klocka&#10;&#10;Automatiskt genererad beskrivning">
            <a:extLst>
              <a:ext uri="{FF2B5EF4-FFF2-40B4-BE49-F238E27FC236}">
                <a16:creationId xmlns:a16="http://schemas.microsoft.com/office/drawing/2014/main" id="{75E16D7B-4C31-451A-A377-A70B4FD977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63200" y="6094402"/>
            <a:ext cx="1492542" cy="486599"/>
          </a:xfrm>
          <a:prstGeom prst="rect">
            <a:avLst/>
          </a:prstGeom>
        </p:spPr>
      </p:pic>
      <p:sp>
        <p:nvSpPr>
          <p:cNvPr id="8" name="textruta 7">
            <a:extLst>
              <a:ext uri="{FF2B5EF4-FFF2-40B4-BE49-F238E27FC236}">
                <a16:creationId xmlns:a16="http://schemas.microsoft.com/office/drawing/2014/main" id="{547AAE6E-59D3-4FA0-90D3-0ADF35CE3233}"/>
              </a:ext>
            </a:extLst>
          </p:cNvPr>
          <p:cNvSpPr txBox="1"/>
          <p:nvPr/>
        </p:nvSpPr>
        <p:spPr>
          <a:xfrm>
            <a:off x="6167846" y="6580991"/>
            <a:ext cx="2935804" cy="276999"/>
          </a:xfrm>
          <a:prstGeom prst="rect">
            <a:avLst/>
          </a:prstGeom>
          <a:noFill/>
        </p:spPr>
        <p:txBody>
          <a:bodyPr wrap="none" rtlCol="0">
            <a:spAutoFit/>
          </a:bodyPr>
          <a:lstStyle/>
          <a:p>
            <a:r>
              <a:rPr lang="sv-SE" sz="1200" dirty="0"/>
              <a:t>Stödmaterial till övningen finns i talmanuset</a:t>
            </a:r>
          </a:p>
        </p:txBody>
      </p:sp>
    </p:spTree>
    <p:extLst>
      <p:ext uri="{BB962C8B-B14F-4D97-AF65-F5344CB8AC3E}">
        <p14:creationId xmlns:p14="http://schemas.microsoft.com/office/powerpoint/2010/main" val="21979973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0">
              <a:schemeClr val="accent6">
                <a:lumMod val="75000"/>
              </a:schemeClr>
            </a:gs>
            <a:gs pos="97000">
              <a:schemeClr val="accent6">
                <a:lumMod val="20000"/>
                <a:lumOff val="80000"/>
              </a:schemeClr>
            </a:gs>
            <a:gs pos="52000">
              <a:schemeClr val="accent6">
                <a:lumMod val="60000"/>
                <a:lumOff val="40000"/>
              </a:schemeClr>
            </a:gs>
            <a:gs pos="80000">
              <a:schemeClr val="accent6">
                <a:lumMod val="40000"/>
                <a:lumOff val="60000"/>
              </a:schemeClr>
            </a:gs>
          </a:gsLst>
          <a:lin ang="5400000" scaled="1"/>
        </a:gradFill>
        <a:effectLst/>
      </p:bgPr>
    </p:bg>
    <p:spTree>
      <p:nvGrpSpPr>
        <p:cNvPr id="1" name=""/>
        <p:cNvGrpSpPr/>
        <p:nvPr/>
      </p:nvGrpSpPr>
      <p:grpSpPr>
        <a:xfrm>
          <a:off x="0" y="0"/>
          <a:ext cx="0" cy="0"/>
          <a:chOff x="0" y="0"/>
          <a:chExt cx="0" cy="0"/>
        </a:xfrm>
      </p:grpSpPr>
      <p:pic>
        <p:nvPicPr>
          <p:cNvPr id="2" name="Platshållare för innehåll 5">
            <a:extLst>
              <a:ext uri="{FF2B5EF4-FFF2-40B4-BE49-F238E27FC236}">
                <a16:creationId xmlns:a16="http://schemas.microsoft.com/office/drawing/2014/main" id="{AB4A244A-3B86-4275-9EB7-40DBFAB9E58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0" y="10"/>
            <a:ext cx="12191980" cy="6857990"/>
          </a:xfrm>
          <a:prstGeom prst="rect">
            <a:avLst/>
          </a:prstGeom>
        </p:spPr>
      </p:pic>
      <p:sp>
        <p:nvSpPr>
          <p:cNvPr id="3" name="Rubrik 1">
            <a:extLst>
              <a:ext uri="{FF2B5EF4-FFF2-40B4-BE49-F238E27FC236}">
                <a16:creationId xmlns:a16="http://schemas.microsoft.com/office/drawing/2014/main" id="{93349679-E39C-4493-AA7A-C0E38B36A0B6}"/>
              </a:ext>
            </a:extLst>
          </p:cNvPr>
          <p:cNvSpPr txBox="1">
            <a:spLocks/>
          </p:cNvSpPr>
          <p:nvPr/>
        </p:nvSpPr>
        <p:spPr>
          <a:xfrm>
            <a:off x="298417" y="2721259"/>
            <a:ext cx="3879591" cy="3693410"/>
          </a:xfrm>
          <a:prstGeom prst="ellipse">
            <a:avLst/>
          </a:prstGeom>
          <a:solidFill>
            <a:schemeClr val="accent1">
              <a:lumMod val="75000"/>
            </a:schemeClr>
          </a:solidFill>
          <a:ln w="174625" cmpd="thinThick">
            <a:solidFill>
              <a:schemeClr val="accent4">
                <a:lumMod val="50000"/>
              </a:schemeClr>
            </a:solidFill>
          </a:ln>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a:solidFill>
                  <a:srgbClr val="FFFFFF"/>
                </a:solidFill>
                <a:latin typeface="Raleway" panose="020B0503030101060003" pitchFamily="34" charset="0"/>
              </a:rPr>
              <a:t>För eller emot att förbjuda tobak i samhället?</a:t>
            </a:r>
            <a:endParaRPr lang="en-US" sz="3200" dirty="0">
              <a:solidFill>
                <a:srgbClr val="FFFFFF"/>
              </a:solidFill>
              <a:latin typeface="Raleway" panose="020B0503030101060003" pitchFamily="34" charset="0"/>
            </a:endParaRPr>
          </a:p>
        </p:txBody>
      </p:sp>
      <p:sp>
        <p:nvSpPr>
          <p:cNvPr id="4" name="Rubrik 1">
            <a:extLst>
              <a:ext uri="{FF2B5EF4-FFF2-40B4-BE49-F238E27FC236}">
                <a16:creationId xmlns:a16="http://schemas.microsoft.com/office/drawing/2014/main" id="{679162D6-1902-4FD1-A400-72BDA282CD39}"/>
              </a:ext>
            </a:extLst>
          </p:cNvPr>
          <p:cNvSpPr txBox="1">
            <a:spLocks/>
          </p:cNvSpPr>
          <p:nvPr/>
        </p:nvSpPr>
        <p:spPr>
          <a:xfrm>
            <a:off x="569261" y="184033"/>
            <a:ext cx="2621757" cy="69813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5400" dirty="0">
                <a:solidFill>
                  <a:schemeClr val="bg1">
                    <a:lumMod val="95000"/>
                  </a:schemeClr>
                </a:solidFill>
              </a:rPr>
              <a:t>ÖVNING</a:t>
            </a:r>
          </a:p>
        </p:txBody>
      </p:sp>
      <p:pic>
        <p:nvPicPr>
          <p:cNvPr id="5" name="Bildobjekt 4" descr="En bild som visar ritning, klocka&#10;&#10;Automatiskt genererad beskrivning">
            <a:extLst>
              <a:ext uri="{FF2B5EF4-FFF2-40B4-BE49-F238E27FC236}">
                <a16:creationId xmlns:a16="http://schemas.microsoft.com/office/drawing/2014/main" id="{797C5945-326E-4F0D-A491-58F58C7AE8B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63200" y="6174140"/>
            <a:ext cx="1492542" cy="486599"/>
          </a:xfrm>
          <a:prstGeom prst="rect">
            <a:avLst/>
          </a:prstGeom>
        </p:spPr>
      </p:pic>
      <p:sp>
        <p:nvSpPr>
          <p:cNvPr id="7" name="textruta 6">
            <a:extLst>
              <a:ext uri="{FF2B5EF4-FFF2-40B4-BE49-F238E27FC236}">
                <a16:creationId xmlns:a16="http://schemas.microsoft.com/office/drawing/2014/main" id="{C00976A0-145A-4D60-A2D8-5A501DF92B2A}"/>
              </a:ext>
            </a:extLst>
          </p:cNvPr>
          <p:cNvSpPr txBox="1"/>
          <p:nvPr/>
        </p:nvSpPr>
        <p:spPr>
          <a:xfrm>
            <a:off x="8889336" y="6607423"/>
            <a:ext cx="3436197" cy="276999"/>
          </a:xfrm>
          <a:prstGeom prst="rect">
            <a:avLst/>
          </a:prstGeom>
          <a:noFill/>
        </p:spPr>
        <p:txBody>
          <a:bodyPr wrap="none" rtlCol="0">
            <a:spAutoFit/>
          </a:bodyPr>
          <a:lstStyle/>
          <a:p>
            <a:r>
              <a:rPr lang="sv-SE" sz="1200" dirty="0">
                <a:solidFill>
                  <a:schemeClr val="bg1"/>
                </a:solidFill>
              </a:rPr>
              <a:t>Stödmaterial till övningen finns i separat talmanus</a:t>
            </a:r>
          </a:p>
        </p:txBody>
      </p:sp>
    </p:spTree>
    <p:extLst>
      <p:ext uri="{BB962C8B-B14F-4D97-AF65-F5344CB8AC3E}">
        <p14:creationId xmlns:p14="http://schemas.microsoft.com/office/powerpoint/2010/main" val="26789857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0">
              <a:schemeClr val="accent6">
                <a:lumMod val="75000"/>
              </a:schemeClr>
            </a:gs>
            <a:gs pos="97000">
              <a:schemeClr val="accent6">
                <a:lumMod val="20000"/>
                <a:lumOff val="80000"/>
              </a:schemeClr>
            </a:gs>
            <a:gs pos="52000">
              <a:schemeClr val="accent6">
                <a:lumMod val="60000"/>
                <a:lumOff val="40000"/>
              </a:schemeClr>
            </a:gs>
            <a:gs pos="80000">
              <a:schemeClr val="accent6">
                <a:lumMod val="40000"/>
                <a:lumOff val="60000"/>
              </a:schemeClr>
            </a:gs>
          </a:gsLst>
          <a:lin ang="5400000" scaled="1"/>
        </a:gra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FA755D2-AEBD-4F6D-9E16-20427DCBE8C5}"/>
              </a:ext>
            </a:extLst>
          </p:cNvPr>
          <p:cNvSpPr txBox="1">
            <a:spLocks/>
          </p:cNvSpPr>
          <p:nvPr/>
        </p:nvSpPr>
        <p:spPr>
          <a:xfrm>
            <a:off x="838200" y="365125"/>
            <a:ext cx="10515600" cy="698131"/>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a:ea typeface="Calibri" panose="020F0502020204030204" pitchFamily="34" charset="0"/>
                <a:cs typeface="Times New Roman" panose="02020603050405020304" pitchFamily="18" charset="0"/>
              </a:rPr>
              <a:t>Slutsummering</a:t>
            </a:r>
            <a:endParaRPr lang="sv-SE" dirty="0"/>
          </a:p>
        </p:txBody>
      </p:sp>
      <p:pic>
        <p:nvPicPr>
          <p:cNvPr id="3" name="Platshållare för innehåll 5">
            <a:extLst>
              <a:ext uri="{FF2B5EF4-FFF2-40B4-BE49-F238E27FC236}">
                <a16:creationId xmlns:a16="http://schemas.microsoft.com/office/drawing/2014/main" id="{78E98A61-56F7-4159-8BDB-E34AD0CA9E4D}"/>
              </a:ext>
            </a:extLst>
          </p:cNvPr>
          <p:cNvPicPr>
            <a:picLocks noChangeAspect="1"/>
          </p:cNvPicPr>
          <p:nvPr/>
        </p:nvPicPr>
        <p:blipFill rotWithShape="1">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34371" y="2356338"/>
            <a:ext cx="12157630" cy="4378569"/>
          </a:xfrm>
          <a:prstGeom prst="rect">
            <a:avLst/>
          </a:prstGeom>
        </p:spPr>
      </p:pic>
      <p:pic>
        <p:nvPicPr>
          <p:cNvPr id="4" name="Bildobjekt 3" descr="En bild som visar ritning, klocka&#10;&#10;Automatiskt genererad beskrivning">
            <a:extLst>
              <a:ext uri="{FF2B5EF4-FFF2-40B4-BE49-F238E27FC236}">
                <a16:creationId xmlns:a16="http://schemas.microsoft.com/office/drawing/2014/main" id="{0982747D-7AB5-4C1E-BDF9-81044D9407F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63200" y="6174140"/>
            <a:ext cx="1492542" cy="486599"/>
          </a:xfrm>
          <a:prstGeom prst="rect">
            <a:avLst/>
          </a:prstGeom>
        </p:spPr>
      </p:pic>
    </p:spTree>
    <p:extLst>
      <p:ext uri="{BB962C8B-B14F-4D97-AF65-F5344CB8AC3E}">
        <p14:creationId xmlns:p14="http://schemas.microsoft.com/office/powerpoint/2010/main" val="4086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3254</TotalTime>
  <Words>1339</Words>
  <Application>Microsoft Office PowerPoint</Application>
  <PresentationFormat>Bredbild</PresentationFormat>
  <Paragraphs>76</Paragraphs>
  <Slides>6</Slides>
  <Notes>6</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6</vt:i4>
      </vt:variant>
    </vt:vector>
  </HeadingPairs>
  <TitlesOfParts>
    <vt:vector size="11" baseType="lpstr">
      <vt:lpstr>Arial</vt:lpstr>
      <vt:lpstr>Calibri</vt:lpstr>
      <vt:lpstr>Calibri Light</vt:lpstr>
      <vt:lpstr>Raleway</vt:lpstr>
      <vt:lpstr>Office-tema</vt:lpstr>
      <vt:lpstr>PowerPoint-presentation</vt:lpstr>
      <vt:lpstr>Heta handen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Ywonne Wiklund</dc:creator>
  <cp:lastModifiedBy>Ywonne Wiklund</cp:lastModifiedBy>
  <cp:revision>16</cp:revision>
  <dcterms:created xsi:type="dcterms:W3CDTF">2020-01-20T10:07:38Z</dcterms:created>
  <dcterms:modified xsi:type="dcterms:W3CDTF">2020-04-16T14:00:27Z</dcterms:modified>
</cp:coreProperties>
</file>